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5"/>
  </p:notesMasterIdLst>
  <p:handoutMasterIdLst>
    <p:handoutMasterId r:id="rId56"/>
  </p:handoutMasterIdLst>
  <p:sldIdLst>
    <p:sldId id="256" r:id="rId2"/>
    <p:sldId id="257" r:id="rId3"/>
    <p:sldId id="294" r:id="rId4"/>
    <p:sldId id="268" r:id="rId5"/>
    <p:sldId id="269" r:id="rId6"/>
    <p:sldId id="258" r:id="rId7"/>
    <p:sldId id="259" r:id="rId8"/>
    <p:sldId id="260" r:id="rId9"/>
    <p:sldId id="270" r:id="rId10"/>
    <p:sldId id="344" r:id="rId11"/>
    <p:sldId id="316" r:id="rId12"/>
    <p:sldId id="282" r:id="rId13"/>
    <p:sldId id="274" r:id="rId14"/>
    <p:sldId id="352" r:id="rId15"/>
    <p:sldId id="351" r:id="rId16"/>
    <p:sldId id="295" r:id="rId17"/>
    <p:sldId id="262" r:id="rId18"/>
    <p:sldId id="263" r:id="rId19"/>
    <p:sldId id="278" r:id="rId20"/>
    <p:sldId id="280" r:id="rId21"/>
    <p:sldId id="349" r:id="rId22"/>
    <p:sldId id="279" r:id="rId23"/>
    <p:sldId id="265" r:id="rId24"/>
    <p:sldId id="288" r:id="rId25"/>
    <p:sldId id="317" r:id="rId26"/>
    <p:sldId id="353" r:id="rId27"/>
    <p:sldId id="345" r:id="rId28"/>
    <p:sldId id="299" r:id="rId29"/>
    <p:sldId id="300" r:id="rId30"/>
    <p:sldId id="301" r:id="rId31"/>
    <p:sldId id="302" r:id="rId32"/>
    <p:sldId id="303" r:id="rId33"/>
    <p:sldId id="304" r:id="rId34"/>
    <p:sldId id="308" r:id="rId35"/>
    <p:sldId id="305" r:id="rId36"/>
    <p:sldId id="306" r:id="rId37"/>
    <p:sldId id="307" r:id="rId38"/>
    <p:sldId id="309" r:id="rId39"/>
    <p:sldId id="322" r:id="rId40"/>
    <p:sldId id="330" r:id="rId41"/>
    <p:sldId id="331" r:id="rId42"/>
    <p:sldId id="291" r:id="rId43"/>
    <p:sldId id="356" r:id="rId44"/>
    <p:sldId id="341" r:id="rId45"/>
    <p:sldId id="336" r:id="rId46"/>
    <p:sldId id="298" r:id="rId47"/>
    <p:sldId id="347" r:id="rId48"/>
    <p:sldId id="297" r:id="rId49"/>
    <p:sldId id="264" r:id="rId50"/>
    <p:sldId id="277" r:id="rId51"/>
    <p:sldId id="342" r:id="rId52"/>
    <p:sldId id="343" r:id="rId53"/>
    <p:sldId id="34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9" autoAdjust="0"/>
    <p:restoredTop sz="94660"/>
  </p:normalViewPr>
  <p:slideViewPr>
    <p:cSldViewPr snapToGrid="0">
      <p:cViewPr varScale="1">
        <p:scale>
          <a:sx n="123" d="100"/>
          <a:sy n="123" d="100"/>
        </p:scale>
        <p:origin x="-114" y="-45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5" d="100"/>
          <a:sy n="105" d="100"/>
        </p:scale>
        <p:origin x="-343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682A98-B1FB-459A-ADFA-8C844FBE34FD}" type="datetimeFigureOut">
              <a:rPr lang="en-US" smtClean="0"/>
              <a:t>3/29/2017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19E40B-C614-47F2-A0BC-9FCFAB1B0C57}" type="slidenum">
              <a:rPr lang="en-US" smtClean="0"/>
              <a:t>‹#›</a:t>
            </a:fld>
            <a:endParaRPr lang="en-US"/>
          </a:p>
        </p:txBody>
      </p:sp>
    </p:spTree>
    <p:extLst>
      <p:ext uri="{BB962C8B-B14F-4D97-AF65-F5344CB8AC3E}">
        <p14:creationId xmlns:p14="http://schemas.microsoft.com/office/powerpoint/2010/main" val="1566762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E1768-FF28-4EBE-80B8-EB1288DB9478}" type="datetimeFigureOut">
              <a:rPr lang="en-US" smtClean="0"/>
              <a:t>3/29/2017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74D27-D7AA-4CD4-8264-2AA0B28D2071}" type="slidenum">
              <a:rPr lang="en-US" smtClean="0"/>
              <a:t>‹#›</a:t>
            </a:fld>
            <a:endParaRPr lang="en-US"/>
          </a:p>
        </p:txBody>
      </p:sp>
    </p:spTree>
    <p:extLst>
      <p:ext uri="{BB962C8B-B14F-4D97-AF65-F5344CB8AC3E}">
        <p14:creationId xmlns:p14="http://schemas.microsoft.com/office/powerpoint/2010/main" val="232029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74D27-D7AA-4CD4-8264-2AA0B28D2071}" type="slidenum">
              <a:rPr lang="en-US" smtClean="0"/>
              <a:t>1</a:t>
            </a:fld>
            <a:endParaRPr lang="en-US"/>
          </a:p>
        </p:txBody>
      </p:sp>
    </p:spTree>
    <p:extLst>
      <p:ext uri="{BB962C8B-B14F-4D97-AF65-F5344CB8AC3E}">
        <p14:creationId xmlns:p14="http://schemas.microsoft.com/office/powerpoint/2010/main" val="2721686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74D27-D7AA-4CD4-8264-2AA0B28D2071}" type="slidenum">
              <a:rPr lang="en-US" smtClean="0"/>
              <a:t>53</a:t>
            </a:fld>
            <a:endParaRPr lang="en-US"/>
          </a:p>
        </p:txBody>
      </p:sp>
    </p:spTree>
    <p:extLst>
      <p:ext uri="{BB962C8B-B14F-4D97-AF65-F5344CB8AC3E}">
        <p14:creationId xmlns:p14="http://schemas.microsoft.com/office/powerpoint/2010/main" val="2956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pPr eaLnBrk="1" hangingPunct="1"/>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45FFFEA-3299-42C3-AAAC-05FE7144E24B}" type="slidenum">
              <a:rPr lang="en-US" altLang="en-US"/>
              <a:pPr eaLnBrk="1" hangingPunct="1">
                <a:spcBef>
                  <a:spcPct val="0"/>
                </a:spcBef>
              </a:pPr>
              <a:t>28</a:t>
            </a:fld>
            <a:endParaRPr lang="en-US" altLang="en-US"/>
          </a:p>
        </p:txBody>
      </p:sp>
      <p:sp>
        <p:nvSpPr>
          <p:cNvPr id="14341" name="Header Placeholder 4"/>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dirty="0" smtClean="0"/>
              <a:t>Guide to Comfort </a:t>
            </a:r>
            <a:r>
              <a:rPr lang="en-US" altLang="en-US" dirty="0" smtClean="0"/>
              <a:t>Holds</a:t>
            </a:r>
            <a:endParaRPr lang="en-US" altLang="en-US" dirty="0" smtClean="0"/>
          </a:p>
        </p:txBody>
      </p:sp>
    </p:spTree>
    <p:extLst>
      <p:ext uri="{BB962C8B-B14F-4D97-AF65-F5344CB8AC3E}">
        <p14:creationId xmlns:p14="http://schemas.microsoft.com/office/powerpoint/2010/main" val="107443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58878B9-F049-41DA-8694-D5B50614BFF2}" type="slidenum">
              <a:rPr lang="en-US" altLang="en-US"/>
              <a:pPr eaLnBrk="1" hangingPunct="1">
                <a:spcBef>
                  <a:spcPct val="0"/>
                </a:spcBef>
              </a:pPr>
              <a:t>30</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Until about 5-7 years, child is not coordinated enough to stiffen one arm and wiggle the other – therefore hugging stiffens both arms.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
        <p:nvSpPr>
          <p:cNvPr id="15365"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dirty="0" smtClean="0"/>
              <a:t>Guide to Comfort </a:t>
            </a:r>
            <a:r>
              <a:rPr lang="en-US" altLang="en-US" dirty="0" smtClean="0"/>
              <a:t>Holds</a:t>
            </a:r>
            <a:endParaRPr lang="en-US" altLang="en-US" dirty="0" smtClean="0"/>
          </a:p>
        </p:txBody>
      </p:sp>
    </p:spTree>
    <p:extLst>
      <p:ext uri="{BB962C8B-B14F-4D97-AF65-F5344CB8AC3E}">
        <p14:creationId xmlns:p14="http://schemas.microsoft.com/office/powerpoint/2010/main" val="418291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smtClean="0">
                <a:latin typeface="Arial" panose="020B0604020202020204" pitchFamily="34" charset="0"/>
              </a:rPr>
              <a:t>infant digital block of toes</a:t>
            </a:r>
          </a:p>
        </p:txBody>
      </p:sp>
      <p:sp>
        <p:nvSpPr>
          <p:cNvPr id="16388" name="Header Placeholder 3"/>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dirty="0" smtClean="0"/>
              <a:t>Guide to Comfort </a:t>
            </a:r>
            <a:r>
              <a:rPr lang="en-US" altLang="en-US" dirty="0" smtClean="0"/>
              <a:t>Holds</a:t>
            </a:r>
            <a:endParaRPr lang="en-US" altLang="en-US" dirty="0" smtClean="0"/>
          </a:p>
        </p:txBody>
      </p:sp>
      <p:sp>
        <p:nvSpPr>
          <p:cNvPr id="16389" name="Slide Number Placeholder 4"/>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DE24BC4-5E77-430D-95EC-E08A99AEA957}" type="slidenum">
              <a:rPr lang="en-US" altLang="en-US"/>
              <a:pPr eaLnBrk="1" hangingPunct="1">
                <a:spcBef>
                  <a:spcPct val="0"/>
                </a:spcBef>
              </a:pPr>
              <a:t>32</a:t>
            </a:fld>
            <a:endParaRPr lang="en-US" altLang="en-US"/>
          </a:p>
        </p:txBody>
      </p:sp>
    </p:spTree>
    <p:extLst>
      <p:ext uri="{BB962C8B-B14F-4D97-AF65-F5344CB8AC3E}">
        <p14:creationId xmlns:p14="http://schemas.microsoft.com/office/powerpoint/2010/main" val="161456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BFC386F-BE70-436D-9606-636FF29CE4E9}" type="slidenum">
              <a:rPr lang="en-US" altLang="en-US"/>
              <a:pPr eaLnBrk="1" hangingPunct="1">
                <a:spcBef>
                  <a:spcPct val="0"/>
                </a:spcBef>
              </a:pPr>
              <a:t>34</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Front to back – leg between parents to minimize kicking; </a:t>
            </a:r>
          </a:p>
          <a:p>
            <a:pPr eaLnBrk="1" hangingPunct="1"/>
            <a:r>
              <a:rPr lang="en-US" altLang="en-US" smtClean="0">
                <a:latin typeface="Arial" panose="020B0604020202020204" pitchFamily="34" charset="0"/>
              </a:rPr>
              <a:t>1</a:t>
            </a:r>
            <a:r>
              <a:rPr lang="en-US" altLang="en-US" baseline="30000" smtClean="0">
                <a:latin typeface="Arial" panose="020B0604020202020204" pitchFamily="34" charset="0"/>
              </a:rPr>
              <a:t>st</a:t>
            </a:r>
            <a:r>
              <a:rPr lang="en-US" altLang="en-US" smtClean="0">
                <a:latin typeface="Arial" panose="020B0604020202020204" pitchFamily="34" charset="0"/>
              </a:rPr>
              <a:t>- head lac repairs</a:t>
            </a:r>
          </a:p>
          <a:p>
            <a:pPr eaLnBrk="1" hangingPunct="1"/>
            <a:r>
              <a:rPr lang="en-US" altLang="en-US" smtClean="0">
                <a:latin typeface="Arial" panose="020B0604020202020204" pitchFamily="34" charset="0"/>
              </a:rPr>
              <a:t>2</a:t>
            </a:r>
            <a:r>
              <a:rPr lang="en-US" altLang="en-US" baseline="30000" smtClean="0">
                <a:latin typeface="Arial" panose="020B0604020202020204" pitchFamily="34" charset="0"/>
              </a:rPr>
              <a:t>nd</a:t>
            </a:r>
            <a:r>
              <a:rPr lang="en-US" altLang="en-US" smtClean="0">
                <a:latin typeface="Arial" panose="020B0604020202020204" pitchFamily="34" charset="0"/>
              </a:rPr>
              <a:t>- </a:t>
            </a:r>
          </a:p>
          <a:p>
            <a:pPr eaLnBrk="1" hangingPunct="1"/>
            <a:r>
              <a:rPr lang="en-US" altLang="en-US" smtClean="0">
                <a:latin typeface="Arial" panose="020B0604020202020204" pitchFamily="34" charset="0"/>
              </a:rPr>
              <a:t>3</a:t>
            </a:r>
            <a:r>
              <a:rPr lang="en-US" altLang="en-US" baseline="30000" smtClean="0">
                <a:latin typeface="Arial" panose="020B0604020202020204" pitchFamily="34" charset="0"/>
              </a:rPr>
              <a:t>rd</a:t>
            </a:r>
            <a:r>
              <a:rPr lang="en-US" altLang="en-US" smtClean="0">
                <a:latin typeface="Arial" panose="020B0604020202020204" pitchFamily="34" charset="0"/>
              </a:rPr>
              <a:t>-</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
        <p:nvSpPr>
          <p:cNvPr id="18437"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dirty="0" smtClean="0"/>
              <a:t>Guide to Comfort </a:t>
            </a:r>
            <a:r>
              <a:rPr lang="en-US" altLang="en-US" dirty="0" smtClean="0"/>
              <a:t>Holds</a:t>
            </a:r>
            <a:endParaRPr lang="en-US" altLang="en-US" dirty="0" smtClean="0"/>
          </a:p>
        </p:txBody>
      </p:sp>
    </p:spTree>
    <p:extLst>
      <p:ext uri="{BB962C8B-B14F-4D97-AF65-F5344CB8AC3E}">
        <p14:creationId xmlns:p14="http://schemas.microsoft.com/office/powerpoint/2010/main" val="327760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US" altLang="en-US" smtClean="0">
                <a:latin typeface="Arial" panose="020B0604020202020204" pitchFamily="34" charset="0"/>
              </a:rPr>
              <a:t>Initial assessment positioning, digital blocking, infant staple procedure</a:t>
            </a:r>
          </a:p>
        </p:txBody>
      </p:sp>
      <p:sp>
        <p:nvSpPr>
          <p:cNvPr id="17412" name="Header Placeholder 3"/>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dirty="0" smtClean="0"/>
              <a:t>Guide to Comfort </a:t>
            </a:r>
            <a:r>
              <a:rPr lang="en-US" altLang="en-US" dirty="0" smtClean="0"/>
              <a:t>Holds</a:t>
            </a:r>
            <a:endParaRPr lang="en-US" altLang="en-US" dirty="0" smtClean="0"/>
          </a:p>
        </p:txBody>
      </p:sp>
      <p:sp>
        <p:nvSpPr>
          <p:cNvPr id="17413" name="Slide Number Placeholder 4"/>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DDD6587-1DC2-49EB-8D5D-C3D8EF9A6B3B}" type="slidenum">
              <a:rPr lang="en-US" altLang="en-US"/>
              <a:pPr eaLnBrk="1" hangingPunct="1">
                <a:spcBef>
                  <a:spcPct val="0"/>
                </a:spcBef>
              </a:pPr>
              <a:t>35</a:t>
            </a:fld>
            <a:endParaRPr lang="en-US" altLang="en-US"/>
          </a:p>
        </p:txBody>
      </p:sp>
    </p:spTree>
    <p:extLst>
      <p:ext uri="{BB962C8B-B14F-4D97-AF65-F5344CB8AC3E}">
        <p14:creationId xmlns:p14="http://schemas.microsoft.com/office/powerpoint/2010/main" val="333584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9460" name="Header Placeholder 3"/>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dirty="0" smtClean="0"/>
              <a:t>Guide to Comfort </a:t>
            </a:r>
            <a:r>
              <a:rPr lang="en-US" altLang="en-US" dirty="0" smtClean="0"/>
              <a:t>Holds</a:t>
            </a:r>
            <a:endParaRPr lang="en-US" altLang="en-US" dirty="0" smtClean="0"/>
          </a:p>
        </p:txBody>
      </p:sp>
      <p:sp>
        <p:nvSpPr>
          <p:cNvPr id="19461" name="Slide Number Placeholder 4"/>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29EAD89-D7AF-4BDB-AB9E-EA915967E1B1}" type="slidenum">
              <a:rPr lang="en-US" altLang="en-US"/>
              <a:pPr eaLnBrk="1" hangingPunct="1">
                <a:spcBef>
                  <a:spcPct val="0"/>
                </a:spcBef>
              </a:pPr>
              <a:t>38</a:t>
            </a:fld>
            <a:endParaRPr lang="en-US" altLang="en-US"/>
          </a:p>
        </p:txBody>
      </p:sp>
    </p:spTree>
    <p:extLst>
      <p:ext uri="{BB962C8B-B14F-4D97-AF65-F5344CB8AC3E}">
        <p14:creationId xmlns:p14="http://schemas.microsoft.com/office/powerpoint/2010/main" val="258555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74D27-D7AA-4CD4-8264-2AA0B28D2071}" type="slidenum">
              <a:rPr lang="en-US" smtClean="0"/>
              <a:t>39</a:t>
            </a:fld>
            <a:endParaRPr lang="en-US"/>
          </a:p>
        </p:txBody>
      </p:sp>
    </p:spTree>
    <p:extLst>
      <p:ext uri="{BB962C8B-B14F-4D97-AF65-F5344CB8AC3E}">
        <p14:creationId xmlns:p14="http://schemas.microsoft.com/office/powerpoint/2010/main" val="52764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74D27-D7AA-4CD4-8264-2AA0B28D2071}" type="slidenum">
              <a:rPr lang="en-US" smtClean="0"/>
              <a:t>40</a:t>
            </a:fld>
            <a:endParaRPr lang="en-US"/>
          </a:p>
        </p:txBody>
      </p:sp>
    </p:spTree>
    <p:extLst>
      <p:ext uri="{BB962C8B-B14F-4D97-AF65-F5344CB8AC3E}">
        <p14:creationId xmlns:p14="http://schemas.microsoft.com/office/powerpoint/2010/main" val="337685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3/29/2017</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atthew.rustici@ucdenver.edu" TargetMode="External"/><Relationship Id="rId2" Type="http://schemas.openxmlformats.org/officeDocument/2006/relationships/hyperlink" Target="mailto:patricia.ziegler@dhha.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patricia.ziegler@dhha.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Matthew.rustici@ucdenver.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7183" y="2979578"/>
            <a:ext cx="9440034" cy="2302128"/>
          </a:xfrm>
        </p:spPr>
        <p:txBody>
          <a:bodyPr>
            <a:noAutofit/>
          </a:bodyPr>
          <a:lstStyle/>
          <a:p>
            <a:r>
              <a:rPr lang="en-US" sz="6000" dirty="0" smtClean="0"/>
              <a:t>Denver Health Pediatric Emergency Department and Urgent Care</a:t>
            </a:r>
            <a:r>
              <a:rPr lang="en-US" sz="6000" dirty="0" smtClean="0"/>
              <a:t> </a:t>
            </a:r>
            <a:r>
              <a:rPr lang="en-US" sz="6000" dirty="0" smtClean="0"/>
              <a:t>Resident Orientation</a:t>
            </a:r>
            <a:endParaRPr lang="en-US" sz="6000" dirty="0"/>
          </a:p>
        </p:txBody>
      </p:sp>
    </p:spTree>
    <p:extLst>
      <p:ext uri="{BB962C8B-B14F-4D97-AF65-F5344CB8AC3E}">
        <p14:creationId xmlns:p14="http://schemas.microsoft.com/office/powerpoint/2010/main" val="251870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49" y="96843"/>
            <a:ext cx="10353762" cy="970450"/>
          </a:xfrm>
        </p:spPr>
        <p:txBody>
          <a:bodyPr/>
          <a:lstStyle/>
          <a:p>
            <a:r>
              <a:rPr lang="en-US" dirty="0" smtClean="0"/>
              <a:t>EMS Patents</a:t>
            </a:r>
            <a:endParaRPr lang="en-US" dirty="0"/>
          </a:p>
        </p:txBody>
      </p:sp>
      <p:sp>
        <p:nvSpPr>
          <p:cNvPr id="3" name="Content Placeholder 2"/>
          <p:cNvSpPr>
            <a:spLocks noGrp="1"/>
          </p:cNvSpPr>
          <p:nvPr>
            <p:ph idx="1"/>
          </p:nvPr>
        </p:nvSpPr>
        <p:spPr>
          <a:xfrm>
            <a:off x="222738" y="1008186"/>
            <a:ext cx="11584949" cy="5617902"/>
          </a:xfrm>
        </p:spPr>
        <p:txBody>
          <a:bodyPr>
            <a:noAutofit/>
          </a:bodyPr>
          <a:lstStyle/>
          <a:p>
            <a:r>
              <a:rPr lang="en-US" sz="2800" dirty="0" smtClean="0"/>
              <a:t>The senior resident is expected to meet all ambulance crews and hear the </a:t>
            </a:r>
            <a:r>
              <a:rPr lang="en-US" sz="2800" dirty="0" err="1" smtClean="0"/>
              <a:t>signout</a:t>
            </a:r>
            <a:r>
              <a:rPr lang="en-US" sz="2800" dirty="0" smtClean="0"/>
              <a:t>. If the senior resident is not available, a junior resident </a:t>
            </a:r>
            <a:r>
              <a:rPr lang="en-US" sz="2800" dirty="0" smtClean="0"/>
              <a:t>or </a:t>
            </a:r>
            <a:r>
              <a:rPr lang="en-US" sz="2800" dirty="0" smtClean="0"/>
              <a:t>attending should meet the EMS crew to hear </a:t>
            </a:r>
            <a:r>
              <a:rPr lang="en-US" sz="2800" dirty="0" err="1" smtClean="0"/>
              <a:t>signout</a:t>
            </a:r>
            <a:r>
              <a:rPr lang="en-US" sz="2800" dirty="0" smtClean="0"/>
              <a:t> as often as possible.</a:t>
            </a:r>
          </a:p>
          <a:p>
            <a:r>
              <a:rPr lang="en-US" sz="2800" dirty="0" smtClean="0"/>
              <a:t>If an EMS patient appears sick, examine them immediately while nursing is obtaining vitals and ask for help if needed.</a:t>
            </a:r>
          </a:p>
          <a:p>
            <a:r>
              <a:rPr lang="en-US" sz="2800" dirty="0" smtClean="0"/>
              <a:t>Trauma patients taken to a “Front Room” should have a head-to-toe exam (Primary Assessment) called out (</a:t>
            </a:r>
            <a:r>
              <a:rPr lang="en-US" sz="2800" dirty="0" smtClean="0"/>
              <a:t>i</a:t>
            </a:r>
            <a:r>
              <a:rPr lang="en-US" sz="2800" dirty="0"/>
              <a:t>.</a:t>
            </a:r>
            <a:r>
              <a:rPr lang="en-US" sz="2800" dirty="0" smtClean="0"/>
              <a:t>e</a:t>
            </a:r>
            <a:r>
              <a:rPr lang="en-US" sz="2800" dirty="0"/>
              <a:t>.</a:t>
            </a:r>
            <a:r>
              <a:rPr lang="en-US" sz="2800" dirty="0" smtClean="0"/>
              <a:t> </a:t>
            </a:r>
            <a:r>
              <a:rPr lang="en-US" sz="2800" dirty="0" smtClean="0"/>
              <a:t>spoken loudly) by a junior resident after EMS </a:t>
            </a:r>
            <a:r>
              <a:rPr lang="en-US" sz="2800" dirty="0" err="1" smtClean="0"/>
              <a:t>signout</a:t>
            </a:r>
            <a:r>
              <a:rPr lang="en-US" sz="2800" dirty="0" smtClean="0"/>
              <a:t>. Speak so nursing can hear you. If you have never done this, ask a senior resident to walk you through it before you have to do it live.</a:t>
            </a:r>
          </a:p>
          <a:p>
            <a:r>
              <a:rPr lang="en-US" sz="2800" dirty="0" smtClean="0"/>
              <a:t>Junior residents from ALL specialties are expected to see front room trauma patients (not just EM residents)</a:t>
            </a:r>
          </a:p>
        </p:txBody>
      </p:sp>
    </p:spTree>
    <p:extLst>
      <p:ext uri="{BB962C8B-B14F-4D97-AF65-F5344CB8AC3E}">
        <p14:creationId xmlns:p14="http://schemas.microsoft.com/office/powerpoint/2010/main" val="2071887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03" y="331304"/>
            <a:ext cx="10353762" cy="970450"/>
          </a:xfrm>
        </p:spPr>
        <p:txBody>
          <a:bodyPr>
            <a:normAutofit/>
          </a:bodyPr>
          <a:lstStyle/>
          <a:p>
            <a:r>
              <a:rPr lang="en-US" dirty="0" smtClean="0"/>
              <a:t>Guidelines for Signing up for Patients</a:t>
            </a:r>
            <a:endParaRPr lang="en-US" dirty="0"/>
          </a:p>
        </p:txBody>
      </p:sp>
      <p:sp>
        <p:nvSpPr>
          <p:cNvPr id="3" name="Content Placeholder 2"/>
          <p:cNvSpPr>
            <a:spLocks noGrp="1"/>
          </p:cNvSpPr>
          <p:nvPr>
            <p:ph idx="1"/>
          </p:nvPr>
        </p:nvSpPr>
        <p:spPr>
          <a:xfrm>
            <a:off x="561474" y="1417983"/>
            <a:ext cx="11133221" cy="5079071"/>
          </a:xfrm>
        </p:spPr>
        <p:txBody>
          <a:bodyPr>
            <a:noAutofit/>
          </a:bodyPr>
          <a:lstStyle/>
          <a:p>
            <a:r>
              <a:rPr lang="en-US" sz="2600" dirty="0"/>
              <a:t>If you are busy and there are multiple patients to be seen, please choose the patient with the most acute triage level (1 = most acute, 4 = least acute). </a:t>
            </a:r>
          </a:p>
          <a:p>
            <a:r>
              <a:rPr lang="en-US" sz="2600" dirty="0"/>
              <a:t>If there are multiple patients with the same level, chose the patient with the longest waiting time.</a:t>
            </a:r>
          </a:p>
          <a:p>
            <a:r>
              <a:rPr lang="en-US" sz="2600" dirty="0" smtClean="0"/>
              <a:t>NEVER sign up for a second patient prior to seeing the first patient. Once you have seen/examined a patient AND staffed the patient with a senior resident or attending, you can sign up for a new patient.</a:t>
            </a:r>
          </a:p>
          <a:p>
            <a:r>
              <a:rPr lang="en-US" sz="2600" dirty="0" smtClean="0"/>
              <a:t>When senior residents are seeing patients individually, they should try to preferentially pick up patients with low resources needs when possible (</a:t>
            </a:r>
            <a:r>
              <a:rPr lang="en-US" sz="2600" dirty="0" err="1" smtClean="0"/>
              <a:t>ie</a:t>
            </a:r>
            <a:r>
              <a:rPr lang="en-US" sz="2600" dirty="0" smtClean="0"/>
              <a:t>; patients who can been seen quickly with minimal need for prolonged procedures or repeat exams/discussions).</a:t>
            </a:r>
          </a:p>
        </p:txBody>
      </p:sp>
    </p:spTree>
    <p:extLst>
      <p:ext uri="{BB962C8B-B14F-4D97-AF65-F5344CB8AC3E}">
        <p14:creationId xmlns:p14="http://schemas.microsoft.com/office/powerpoint/2010/main" val="1828448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225286"/>
            <a:ext cx="10353762" cy="970450"/>
          </a:xfrm>
        </p:spPr>
        <p:txBody>
          <a:bodyPr/>
          <a:lstStyle/>
          <a:p>
            <a:r>
              <a:rPr lang="en-US" dirty="0" smtClean="0"/>
              <a:t>Guidelines for Signing up for Patients</a:t>
            </a:r>
            <a:endParaRPr lang="en-US" dirty="0"/>
          </a:p>
        </p:txBody>
      </p:sp>
      <p:sp>
        <p:nvSpPr>
          <p:cNvPr id="3" name="Content Placeholder 2"/>
          <p:cNvSpPr>
            <a:spLocks noGrp="1"/>
          </p:cNvSpPr>
          <p:nvPr>
            <p:ph idx="1"/>
          </p:nvPr>
        </p:nvSpPr>
        <p:spPr>
          <a:xfrm>
            <a:off x="291549" y="1195736"/>
            <a:ext cx="11529390" cy="5509864"/>
          </a:xfrm>
        </p:spPr>
        <p:txBody>
          <a:bodyPr>
            <a:noAutofit/>
          </a:bodyPr>
          <a:lstStyle/>
          <a:p>
            <a:r>
              <a:rPr lang="en-US" sz="2400" dirty="0" smtClean="0"/>
              <a:t>Try to chose patients with illnesses you won’t see as much in other areas of your training</a:t>
            </a:r>
          </a:p>
          <a:p>
            <a:pPr lvl="1">
              <a:spcBef>
                <a:spcPts val="0"/>
              </a:spcBef>
              <a:spcAft>
                <a:spcPts val="0"/>
              </a:spcAft>
            </a:pPr>
            <a:r>
              <a:rPr lang="en-US" sz="2000" dirty="0" err="1" smtClean="0"/>
              <a:t>Peds</a:t>
            </a:r>
            <a:r>
              <a:rPr lang="en-US" sz="2000" dirty="0" smtClean="0"/>
              <a:t> Residents: pick up OB patients, ingestions, </a:t>
            </a:r>
            <a:r>
              <a:rPr lang="en-US" sz="2000" dirty="0" err="1" smtClean="0"/>
              <a:t>pt’s</a:t>
            </a:r>
            <a:r>
              <a:rPr lang="en-US" sz="2000" dirty="0" smtClean="0"/>
              <a:t> needing US and trauma and sick patients</a:t>
            </a:r>
          </a:p>
          <a:p>
            <a:pPr lvl="1">
              <a:spcBef>
                <a:spcPts val="0"/>
              </a:spcBef>
              <a:spcAft>
                <a:spcPts val="0"/>
              </a:spcAft>
            </a:pPr>
            <a:r>
              <a:rPr lang="en-US" sz="2000" dirty="0" smtClean="0"/>
              <a:t>EM Residents: pick up rashes, small babies and sick patients</a:t>
            </a:r>
          </a:p>
          <a:p>
            <a:pPr lvl="1">
              <a:spcBef>
                <a:spcPts val="0"/>
              </a:spcBef>
              <a:spcAft>
                <a:spcPts val="0"/>
              </a:spcAft>
            </a:pPr>
            <a:r>
              <a:rPr lang="en-US" sz="2000" dirty="0" smtClean="0"/>
              <a:t>FM Residents: pick up as many patients as you can with as many different chief complaints</a:t>
            </a:r>
          </a:p>
          <a:p>
            <a:r>
              <a:rPr lang="en-US" sz="2400" dirty="0" smtClean="0"/>
              <a:t>Junior residents are expected to be capable of managing 3-6 patients at a time</a:t>
            </a:r>
          </a:p>
          <a:p>
            <a:r>
              <a:rPr lang="en-US" sz="2400" dirty="0" smtClean="0"/>
              <a:t>Senior residents should help junior residents troubleshoot inefficiencies and also should help complete paperwork/orders/discharge instructions as necessary.</a:t>
            </a:r>
          </a:p>
          <a:p>
            <a:r>
              <a:rPr lang="en-US" sz="2400" b="1" dirty="0">
                <a:solidFill>
                  <a:srgbClr val="FFFF00"/>
                </a:solidFill>
              </a:rPr>
              <a:t>Do not “save patients” for the </a:t>
            </a:r>
            <a:r>
              <a:rPr lang="en-US" sz="2400" b="1" dirty="0" smtClean="0">
                <a:solidFill>
                  <a:srgbClr val="FFFF00"/>
                </a:solidFill>
              </a:rPr>
              <a:t>Advanced Practice Providers (APPs or mid-levels). </a:t>
            </a:r>
            <a:r>
              <a:rPr lang="en-US" sz="2400" b="1" dirty="0">
                <a:solidFill>
                  <a:srgbClr val="FFFF00"/>
                </a:solidFill>
              </a:rPr>
              <a:t>They will see patients from least acute to most acute and do not have a quota of a certain number of patients to see </a:t>
            </a:r>
            <a:r>
              <a:rPr lang="en-US" sz="2400" b="1" dirty="0" smtClean="0">
                <a:solidFill>
                  <a:srgbClr val="FFFF00"/>
                </a:solidFill>
              </a:rPr>
              <a:t>per shift in </a:t>
            </a:r>
            <a:r>
              <a:rPr lang="en-US" sz="2400" b="1" dirty="0">
                <a:solidFill>
                  <a:srgbClr val="FFFF00"/>
                </a:solidFill>
              </a:rPr>
              <a:t>the ED</a:t>
            </a:r>
            <a:r>
              <a:rPr lang="en-US" sz="2400" b="1" dirty="0" smtClean="0">
                <a:solidFill>
                  <a:srgbClr val="FFFF00"/>
                </a:solidFill>
              </a:rPr>
              <a:t>.</a:t>
            </a:r>
          </a:p>
          <a:p>
            <a:r>
              <a:rPr lang="en-US" sz="2400" b="1" dirty="0" smtClean="0">
                <a:solidFill>
                  <a:srgbClr val="FFFF00"/>
                </a:solidFill>
              </a:rPr>
              <a:t>APPs </a:t>
            </a:r>
            <a:r>
              <a:rPr lang="en-US" sz="2400" b="1" dirty="0" smtClean="0">
                <a:solidFill>
                  <a:srgbClr val="FFFF00"/>
                </a:solidFill>
              </a:rPr>
              <a:t>primarily will see patients in rooms 4-9 but residents are also expected to see patients in these rooms if there are no patients to see in the rest of the department.</a:t>
            </a:r>
            <a:endParaRPr lang="en-US" sz="2400" b="1" dirty="0">
              <a:solidFill>
                <a:srgbClr val="FFFF00"/>
              </a:solidFill>
            </a:endParaRPr>
          </a:p>
        </p:txBody>
      </p:sp>
    </p:spTree>
    <p:extLst>
      <p:ext uri="{BB962C8B-B14F-4D97-AF65-F5344CB8AC3E}">
        <p14:creationId xmlns:p14="http://schemas.microsoft.com/office/powerpoint/2010/main" val="3719192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3033"/>
            <a:ext cx="10353762" cy="970450"/>
          </a:xfrm>
        </p:spPr>
        <p:txBody>
          <a:bodyPr/>
          <a:lstStyle/>
          <a:p>
            <a:r>
              <a:rPr lang="en-US" dirty="0" smtClean="0"/>
              <a:t>Physician evaluation of the patient</a:t>
            </a:r>
            <a:endParaRPr lang="en-US" dirty="0"/>
          </a:p>
        </p:txBody>
      </p:sp>
      <p:sp>
        <p:nvSpPr>
          <p:cNvPr id="3" name="Content Placeholder 2"/>
          <p:cNvSpPr>
            <a:spLocks noGrp="1"/>
          </p:cNvSpPr>
          <p:nvPr>
            <p:ph idx="1"/>
          </p:nvPr>
        </p:nvSpPr>
        <p:spPr>
          <a:xfrm>
            <a:off x="316524" y="1090246"/>
            <a:ext cx="11746522" cy="5523608"/>
          </a:xfrm>
        </p:spPr>
        <p:txBody>
          <a:bodyPr>
            <a:noAutofit/>
          </a:bodyPr>
          <a:lstStyle/>
          <a:p>
            <a:r>
              <a:rPr lang="en-US" sz="2800" dirty="0" smtClean="0"/>
              <a:t>You are encouraged to finish as much documentation as possible as you go, but if the </a:t>
            </a:r>
            <a:r>
              <a:rPr lang="en-US" sz="2800" dirty="0"/>
              <a:t>Pediatric Emergency Department and Urgent </a:t>
            </a:r>
            <a:r>
              <a:rPr lang="en-US" sz="2800" dirty="0" smtClean="0"/>
              <a:t>Care </a:t>
            </a:r>
            <a:r>
              <a:rPr lang="en-US" sz="2800" dirty="0" smtClean="0"/>
              <a:t>is </a:t>
            </a:r>
            <a:r>
              <a:rPr lang="en-US" sz="2800" dirty="0" smtClean="0"/>
              <a:t>crazy, please start any work-up of existing patients before completing your whole note.</a:t>
            </a:r>
          </a:p>
          <a:p>
            <a:r>
              <a:rPr lang="en-US" sz="2800" dirty="0" smtClean="0"/>
              <a:t>The </a:t>
            </a:r>
            <a:r>
              <a:rPr lang="en-US" sz="2800" dirty="0" smtClean="0"/>
              <a:t>APPs will </a:t>
            </a:r>
            <a:r>
              <a:rPr lang="en-US" sz="2800" dirty="0" smtClean="0"/>
              <a:t>also see patients and will select patients from least acute to most acute. Do not “save” patients for the </a:t>
            </a:r>
            <a:r>
              <a:rPr lang="en-US" sz="2800" dirty="0" smtClean="0"/>
              <a:t>APPs</a:t>
            </a:r>
            <a:r>
              <a:rPr lang="en-US" sz="2800" dirty="0" smtClean="0"/>
              <a:t>. Moving patients efficiently through the ED is more important than dividing the patients among provider, so please see patients if you are ready.</a:t>
            </a:r>
            <a:endParaRPr lang="en-US" sz="2800" dirty="0"/>
          </a:p>
        </p:txBody>
      </p:sp>
    </p:spTree>
    <p:extLst>
      <p:ext uri="{BB962C8B-B14F-4D97-AF65-F5344CB8AC3E}">
        <p14:creationId xmlns:p14="http://schemas.microsoft.com/office/powerpoint/2010/main" val="3643481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38540"/>
            <a:ext cx="10353762" cy="970450"/>
          </a:xfrm>
        </p:spPr>
        <p:txBody>
          <a:bodyPr/>
          <a:lstStyle/>
          <a:p>
            <a:r>
              <a:rPr lang="en-US" dirty="0" smtClean="0"/>
              <a:t>Key Components of the Resident Note</a:t>
            </a:r>
            <a:endParaRPr lang="en-US" dirty="0"/>
          </a:p>
        </p:txBody>
      </p:sp>
      <p:sp>
        <p:nvSpPr>
          <p:cNvPr id="3" name="Content Placeholder 2"/>
          <p:cNvSpPr>
            <a:spLocks noGrp="1"/>
          </p:cNvSpPr>
          <p:nvPr>
            <p:ph idx="1"/>
          </p:nvPr>
        </p:nvSpPr>
        <p:spPr>
          <a:xfrm>
            <a:off x="234462" y="1208989"/>
            <a:ext cx="11734800" cy="5402825"/>
          </a:xfrm>
        </p:spPr>
        <p:txBody>
          <a:bodyPr>
            <a:noAutofit/>
          </a:bodyPr>
          <a:lstStyle/>
          <a:p>
            <a:r>
              <a:rPr lang="en-US" sz="2500" dirty="0" smtClean="0"/>
              <a:t>Resident notes </a:t>
            </a:r>
            <a:r>
              <a:rPr lang="en-US" sz="2500" dirty="0" smtClean="0"/>
              <a:t>should </a:t>
            </a:r>
            <a:r>
              <a:rPr lang="en-US" sz="2500" dirty="0" smtClean="0"/>
              <a:t>be more pertinent then H&amp;P’s written for patients being admitted by a hospital service.</a:t>
            </a:r>
          </a:p>
          <a:p>
            <a:r>
              <a:rPr lang="en-US" sz="2500" dirty="0" smtClean="0"/>
              <a:t>This means that information can be written in short hand and focus on aspects of the history and physical that are pertinent. </a:t>
            </a:r>
          </a:p>
          <a:p>
            <a:r>
              <a:rPr lang="en-US" sz="2500" dirty="0" smtClean="0"/>
              <a:t>Due to billing needs, </a:t>
            </a:r>
            <a:r>
              <a:rPr lang="en-US" sz="2500" dirty="0"/>
              <a:t>t</a:t>
            </a:r>
            <a:r>
              <a:rPr lang="en-US" sz="2500" dirty="0" smtClean="0"/>
              <a:t>here are a few aspects of documentation that must be in ALL resident notes.</a:t>
            </a:r>
          </a:p>
          <a:p>
            <a:pPr lvl="1"/>
            <a:r>
              <a:rPr lang="en-US" sz="2300" dirty="0" smtClean="0"/>
              <a:t>A chief complaint is listed explicitly</a:t>
            </a:r>
          </a:p>
          <a:p>
            <a:pPr lvl="1"/>
            <a:r>
              <a:rPr lang="en-US" sz="2300" dirty="0" smtClean="0"/>
              <a:t>HPI must include onset, duration, severity, alleviating/exacerbating factors, and associated symptoms related to the chief complaint.</a:t>
            </a:r>
          </a:p>
          <a:p>
            <a:pPr lvl="1"/>
            <a:r>
              <a:rPr lang="en-US" sz="2300" dirty="0"/>
              <a:t>ROS must have either </a:t>
            </a:r>
            <a:r>
              <a:rPr lang="en-US" sz="2300" dirty="0" smtClean="0"/>
              <a:t>“negative” </a:t>
            </a:r>
            <a:r>
              <a:rPr lang="en-US" sz="2300" dirty="0"/>
              <a:t>or a symptom (</a:t>
            </a:r>
            <a:r>
              <a:rPr lang="en-US" sz="2300" dirty="0" err="1"/>
              <a:t>ie</a:t>
            </a:r>
            <a:r>
              <a:rPr lang="en-US" sz="2300" dirty="0"/>
              <a:t>; cough) for </a:t>
            </a:r>
            <a:r>
              <a:rPr lang="en-US" sz="2300" dirty="0">
                <a:solidFill>
                  <a:srgbClr val="FFFF00"/>
                </a:solidFill>
              </a:rPr>
              <a:t>all 10 </a:t>
            </a:r>
            <a:r>
              <a:rPr lang="en-US" sz="2300" dirty="0" smtClean="0">
                <a:solidFill>
                  <a:srgbClr val="FFFF00"/>
                </a:solidFill>
              </a:rPr>
              <a:t>systems.</a:t>
            </a:r>
            <a:endParaRPr lang="en-US" sz="2300" dirty="0"/>
          </a:p>
        </p:txBody>
      </p:sp>
    </p:spTree>
    <p:extLst>
      <p:ext uri="{BB962C8B-B14F-4D97-AF65-F5344CB8AC3E}">
        <p14:creationId xmlns:p14="http://schemas.microsoft.com/office/powerpoint/2010/main" val="2587177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80" y="144755"/>
            <a:ext cx="10353762" cy="970450"/>
          </a:xfrm>
        </p:spPr>
        <p:txBody>
          <a:bodyPr/>
          <a:lstStyle/>
          <a:p>
            <a:r>
              <a:rPr lang="en-US" dirty="0" smtClean="0"/>
              <a:t>Key Components of the Resident Note</a:t>
            </a:r>
            <a:endParaRPr lang="en-US" dirty="0"/>
          </a:p>
        </p:txBody>
      </p:sp>
      <p:sp>
        <p:nvSpPr>
          <p:cNvPr id="3" name="Content Placeholder 2"/>
          <p:cNvSpPr>
            <a:spLocks noGrp="1"/>
          </p:cNvSpPr>
          <p:nvPr>
            <p:ph idx="1"/>
          </p:nvPr>
        </p:nvSpPr>
        <p:spPr>
          <a:xfrm>
            <a:off x="199691" y="1721107"/>
            <a:ext cx="11664460" cy="5767753"/>
          </a:xfrm>
        </p:spPr>
        <p:txBody>
          <a:bodyPr>
            <a:noAutofit/>
          </a:bodyPr>
          <a:lstStyle/>
          <a:p>
            <a:pPr lvl="1"/>
            <a:r>
              <a:rPr lang="en-US" sz="2600" dirty="0" smtClean="0"/>
              <a:t>ED Course should detail what happened to the patient and all test results.</a:t>
            </a:r>
          </a:p>
          <a:p>
            <a:pPr lvl="1"/>
            <a:r>
              <a:rPr lang="en-US" sz="2600" dirty="0" smtClean="0"/>
              <a:t>There is no standard “Assessment and Plan” section of the Epic note. Please write something at the bottom of your note.</a:t>
            </a:r>
          </a:p>
          <a:p>
            <a:pPr lvl="1"/>
            <a:r>
              <a:rPr lang="en-US" sz="2600" dirty="0" smtClean="0"/>
              <a:t>Plan should include meds you are sending the patient home with.</a:t>
            </a:r>
          </a:p>
          <a:p>
            <a:pPr lvl="1"/>
            <a:r>
              <a:rPr lang="en-US" sz="2600" dirty="0" smtClean="0"/>
              <a:t>MDM (medical decision making) should be documented on all patients stating what other dx you considered, but it can be brief.</a:t>
            </a:r>
          </a:p>
          <a:p>
            <a:pPr marL="36900" indent="0">
              <a:buNone/>
            </a:pPr>
            <a:endParaRPr lang="en-US" sz="2800" dirty="0"/>
          </a:p>
        </p:txBody>
      </p:sp>
    </p:spTree>
    <p:extLst>
      <p:ext uri="{BB962C8B-B14F-4D97-AF65-F5344CB8AC3E}">
        <p14:creationId xmlns:p14="http://schemas.microsoft.com/office/powerpoint/2010/main" val="2838942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25287"/>
            <a:ext cx="10353762" cy="970450"/>
          </a:xfrm>
        </p:spPr>
        <p:txBody>
          <a:bodyPr/>
          <a:lstStyle/>
          <a:p>
            <a:r>
              <a:rPr lang="en-US" dirty="0" smtClean="0"/>
              <a:t>Interpretation Services</a:t>
            </a:r>
            <a:endParaRPr lang="en-US" dirty="0"/>
          </a:p>
        </p:txBody>
      </p:sp>
      <p:sp>
        <p:nvSpPr>
          <p:cNvPr id="3" name="Content Placeholder 2"/>
          <p:cNvSpPr>
            <a:spLocks noGrp="1"/>
          </p:cNvSpPr>
          <p:nvPr>
            <p:ph idx="1"/>
          </p:nvPr>
        </p:nvSpPr>
        <p:spPr>
          <a:xfrm>
            <a:off x="913795" y="1195737"/>
            <a:ext cx="10353762" cy="4338787"/>
          </a:xfrm>
        </p:spPr>
        <p:txBody>
          <a:bodyPr>
            <a:normAutofit/>
          </a:bodyPr>
          <a:lstStyle/>
          <a:p>
            <a:r>
              <a:rPr lang="en-US" sz="2400" dirty="0" smtClean="0"/>
              <a:t>All patients who speak English as a second language should be offered a medical interpreter. If they decline the interpreter this should be documented in your note.</a:t>
            </a:r>
          </a:p>
          <a:p>
            <a:r>
              <a:rPr lang="en-US" sz="2400" dirty="0" smtClean="0"/>
              <a:t>A live Spanish interpreter is available </a:t>
            </a:r>
            <a:r>
              <a:rPr lang="en-US" sz="2400" dirty="0" smtClean="0"/>
              <a:t>from </a:t>
            </a:r>
            <a:r>
              <a:rPr lang="en-US" sz="2400" dirty="0" smtClean="0"/>
              <a:t>7:30am-6pm or 11:30pm depending on the day. Schedules also vary on holidays and weekends. Dial x23347 or x63222 for </a:t>
            </a:r>
            <a:r>
              <a:rPr lang="en-US" sz="2400" dirty="0" err="1"/>
              <a:t>V</a:t>
            </a:r>
            <a:r>
              <a:rPr lang="en-US" sz="2400" dirty="0" err="1" smtClean="0"/>
              <a:t>ocera</a:t>
            </a:r>
            <a:r>
              <a:rPr lang="en-US" sz="2400" dirty="0" smtClean="0"/>
              <a:t> and ask for </a:t>
            </a:r>
            <a:r>
              <a:rPr lang="en-US" sz="2400" dirty="0" smtClean="0"/>
              <a:t>“</a:t>
            </a:r>
            <a:r>
              <a:rPr lang="en-US" sz="2400" dirty="0" smtClean="0"/>
              <a:t>Spanish</a:t>
            </a:r>
            <a:r>
              <a:rPr lang="en-US" sz="2400" dirty="0" smtClean="0"/>
              <a:t> </a:t>
            </a:r>
            <a:r>
              <a:rPr lang="en-US" sz="2400" dirty="0" smtClean="0"/>
              <a:t>Interpreter”</a:t>
            </a:r>
          </a:p>
          <a:p>
            <a:r>
              <a:rPr lang="en-US" sz="2400" dirty="0" smtClean="0"/>
              <a:t>Sign language interpretation is also available (contact charge nurse to arrange)</a:t>
            </a:r>
          </a:p>
          <a:p>
            <a:r>
              <a:rPr lang="en-US" sz="2400" dirty="0" smtClean="0"/>
              <a:t>For all other languages or during non-business hours, dial x66666 to reach a Language Line phone interpreter. The 6 digit access code is 745300.</a:t>
            </a:r>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20" b="89942"/>
          <a:stretch/>
        </p:blipFill>
        <p:spPr>
          <a:xfrm>
            <a:off x="1327153" y="5346745"/>
            <a:ext cx="8907710" cy="1156250"/>
          </a:xfrm>
          <a:prstGeom prst="rect">
            <a:avLst/>
          </a:prstGeom>
        </p:spPr>
      </p:pic>
    </p:spTree>
    <p:extLst>
      <p:ext uri="{BB962C8B-B14F-4D97-AF65-F5344CB8AC3E}">
        <p14:creationId xmlns:p14="http://schemas.microsoft.com/office/powerpoint/2010/main" val="565803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38539"/>
            <a:ext cx="6321194" cy="970450"/>
          </a:xfrm>
        </p:spPr>
        <p:txBody>
          <a:bodyPr/>
          <a:lstStyle/>
          <a:p>
            <a:r>
              <a:rPr lang="en-US" dirty="0" smtClean="0"/>
              <a:t>MSE</a:t>
            </a:r>
            <a:endParaRPr lang="en-US" dirty="0"/>
          </a:p>
        </p:txBody>
      </p:sp>
      <p:sp>
        <p:nvSpPr>
          <p:cNvPr id="3" name="Content Placeholder 2"/>
          <p:cNvSpPr>
            <a:spLocks noGrp="1"/>
          </p:cNvSpPr>
          <p:nvPr>
            <p:ph idx="1"/>
          </p:nvPr>
        </p:nvSpPr>
        <p:spPr>
          <a:xfrm>
            <a:off x="516836" y="1086678"/>
            <a:ext cx="6281530" cy="5474543"/>
          </a:xfrm>
        </p:spPr>
        <p:txBody>
          <a:bodyPr>
            <a:normAutofit/>
          </a:bodyPr>
          <a:lstStyle/>
          <a:p>
            <a:r>
              <a:rPr lang="en-US" sz="2400" dirty="0" smtClean="0"/>
              <a:t>An MSE (Medical Screening Exam) is performed by nursing. MSE’s include a brief HPI, PMH, Meds, Allergies, and Immunization status. Nursing also takes initial vitals  and does a basic physical exam.</a:t>
            </a:r>
          </a:p>
          <a:p>
            <a:pPr lvl="1"/>
            <a:r>
              <a:rPr lang="en-US" sz="2200" dirty="0" smtClean="0"/>
              <a:t>Please do not delay the nurse in anyway from finishing their assessment or obtaining vital signs</a:t>
            </a:r>
          </a:p>
          <a:p>
            <a:pPr lvl="1"/>
            <a:r>
              <a:rPr lang="en-US" sz="2200" dirty="0" smtClean="0"/>
              <a:t>Nursing is also able to complete many “nurse initiated </a:t>
            </a:r>
            <a:r>
              <a:rPr lang="en-US" sz="2200" dirty="0" smtClean="0"/>
              <a:t>standing orders</a:t>
            </a:r>
            <a:r>
              <a:rPr lang="en-US" sz="2200" dirty="0" smtClean="0"/>
              <a:t>” after the MSE including anti-</a:t>
            </a:r>
            <a:r>
              <a:rPr lang="en-US" sz="2200" dirty="0" err="1" smtClean="0"/>
              <a:t>pyretics</a:t>
            </a:r>
            <a:r>
              <a:rPr lang="en-US" sz="2200" dirty="0" smtClean="0"/>
              <a:t>, </a:t>
            </a:r>
            <a:r>
              <a:rPr lang="en-US" sz="2200" dirty="0" err="1" smtClean="0"/>
              <a:t>decadron</a:t>
            </a:r>
            <a:r>
              <a:rPr lang="en-US" sz="2200" dirty="0" smtClean="0"/>
              <a:t> </a:t>
            </a:r>
            <a:r>
              <a:rPr lang="en-US" sz="2200" dirty="0" smtClean="0"/>
              <a:t>and </a:t>
            </a:r>
            <a:r>
              <a:rPr lang="en-US" sz="2200" dirty="0" err="1" smtClean="0"/>
              <a:t>xrays</a:t>
            </a:r>
            <a:r>
              <a:rPr lang="en-US" sz="2200" dirty="0" smtClean="0"/>
              <a:t>.</a:t>
            </a:r>
            <a:endParaRPr lang="en-US" sz="2200" dirty="0" smtClean="0"/>
          </a:p>
          <a:p>
            <a:pPr lvl="1"/>
            <a:r>
              <a:rPr lang="en-US" sz="2200" dirty="0" smtClean="0"/>
              <a:t>ALL orders needed after the patient is triaged must be placed by a provider.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520" y="2400860"/>
            <a:ext cx="4891513" cy="3668635"/>
          </a:xfrm>
          <a:prstGeom prst="rect">
            <a:avLst/>
          </a:prstGeom>
        </p:spPr>
      </p:pic>
    </p:spTree>
    <p:extLst>
      <p:ext uri="{BB962C8B-B14F-4D97-AF65-F5344CB8AC3E}">
        <p14:creationId xmlns:p14="http://schemas.microsoft.com/office/powerpoint/2010/main" val="170978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635" y="212035"/>
            <a:ext cx="6882668" cy="970450"/>
          </a:xfrm>
        </p:spPr>
        <p:txBody>
          <a:bodyPr/>
          <a:lstStyle/>
          <a:p>
            <a:r>
              <a:rPr lang="en-US" dirty="0" smtClean="0"/>
              <a:t>Nursing Roles</a:t>
            </a:r>
            <a:endParaRPr lang="en-US" dirty="0"/>
          </a:p>
        </p:txBody>
      </p:sp>
      <p:sp>
        <p:nvSpPr>
          <p:cNvPr id="3" name="Content Placeholder 2"/>
          <p:cNvSpPr>
            <a:spLocks noGrp="1"/>
          </p:cNvSpPr>
          <p:nvPr>
            <p:ph idx="1"/>
          </p:nvPr>
        </p:nvSpPr>
        <p:spPr>
          <a:xfrm>
            <a:off x="320842" y="1063215"/>
            <a:ext cx="11170941" cy="5576124"/>
          </a:xfrm>
        </p:spPr>
        <p:txBody>
          <a:bodyPr>
            <a:noAutofit/>
          </a:bodyPr>
          <a:lstStyle/>
          <a:p>
            <a:r>
              <a:rPr lang="en-US" sz="2800" dirty="0" smtClean="0"/>
              <a:t>Nurses wear blue scrub tops.</a:t>
            </a:r>
          </a:p>
          <a:p>
            <a:r>
              <a:rPr lang="en-US" sz="2800" dirty="0" smtClean="0"/>
              <a:t>They typically have 2-5 patients.</a:t>
            </a:r>
          </a:p>
          <a:p>
            <a:r>
              <a:rPr lang="en-US" sz="2800" dirty="0" smtClean="0"/>
              <a:t>Almost all of our nurses </a:t>
            </a:r>
            <a:r>
              <a:rPr lang="en-US" sz="2800" dirty="0" smtClean="0"/>
              <a:t>are </a:t>
            </a:r>
            <a:r>
              <a:rPr lang="en-US" sz="2800" dirty="0" smtClean="0"/>
              <a:t>highly experienced working in a pediatric </a:t>
            </a:r>
            <a:r>
              <a:rPr lang="en-US" sz="2800" dirty="0" smtClean="0"/>
              <a:t>ED/UC </a:t>
            </a:r>
            <a:r>
              <a:rPr lang="en-US" sz="2800" dirty="0" smtClean="0"/>
              <a:t>and most have worked in </a:t>
            </a:r>
            <a:r>
              <a:rPr lang="en-US" sz="2800" dirty="0"/>
              <a:t>the Pediatric Emergency Department and Urgent Care for </a:t>
            </a:r>
            <a:r>
              <a:rPr lang="en-US" sz="2800" dirty="0" smtClean="0"/>
              <a:t>many years. They have a wealth of knowledge/experience and are amazing resources, so please ask them for help early and often.</a:t>
            </a:r>
          </a:p>
          <a:p>
            <a:r>
              <a:rPr lang="en-US" sz="2800" dirty="0" smtClean="0"/>
              <a:t>We have one charge nurse </a:t>
            </a:r>
            <a:r>
              <a:rPr lang="en-US" sz="2800" dirty="0" smtClean="0"/>
              <a:t>who </a:t>
            </a:r>
            <a:r>
              <a:rPr lang="en-US" sz="2800" dirty="0" smtClean="0"/>
              <a:t>assigns patients to rooms, covers nurses at lunch, maintains patient flow and helps with critically ill patients. They are great resources for most questions you have.</a:t>
            </a:r>
          </a:p>
          <a:p>
            <a:r>
              <a:rPr lang="en-US" sz="2800" dirty="0" smtClean="0"/>
              <a:t>Charge nurses do not typically have patients assigned to them.</a:t>
            </a:r>
          </a:p>
          <a:p>
            <a:endParaRPr lang="en-US" sz="2800" dirty="0"/>
          </a:p>
        </p:txBody>
      </p:sp>
    </p:spTree>
    <p:extLst>
      <p:ext uri="{BB962C8B-B14F-4D97-AF65-F5344CB8AC3E}">
        <p14:creationId xmlns:p14="http://schemas.microsoft.com/office/powerpoint/2010/main" val="520352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4" y="278295"/>
            <a:ext cx="5839931" cy="970450"/>
          </a:xfrm>
        </p:spPr>
        <p:txBody>
          <a:bodyPr/>
          <a:lstStyle/>
          <a:p>
            <a:r>
              <a:rPr lang="en-US" dirty="0" smtClean="0"/>
              <a:t>Registration</a:t>
            </a:r>
            <a:endParaRPr lang="en-US" dirty="0"/>
          </a:p>
        </p:txBody>
      </p:sp>
      <p:sp>
        <p:nvSpPr>
          <p:cNvPr id="3" name="Content Placeholder 2"/>
          <p:cNvSpPr>
            <a:spLocks noGrp="1"/>
          </p:cNvSpPr>
          <p:nvPr>
            <p:ph idx="1"/>
          </p:nvPr>
        </p:nvSpPr>
        <p:spPr>
          <a:xfrm>
            <a:off x="258471" y="1205903"/>
            <a:ext cx="6963964" cy="4141704"/>
          </a:xfrm>
        </p:spPr>
        <p:txBody>
          <a:bodyPr>
            <a:noAutofit/>
          </a:bodyPr>
          <a:lstStyle/>
          <a:p>
            <a:r>
              <a:rPr lang="en-US" sz="2400" dirty="0" smtClean="0"/>
              <a:t>Registration clerks wear black vests and collect insurance information and reportable data on injuries. Registration takes about 5-10 min, but there are only 1-2 clerks at any </a:t>
            </a:r>
            <a:r>
              <a:rPr lang="en-US" sz="2400" dirty="0" smtClean="0"/>
              <a:t>time.</a:t>
            </a:r>
            <a:endParaRPr lang="en-US" sz="2400" dirty="0" smtClean="0"/>
          </a:p>
          <a:p>
            <a:r>
              <a:rPr lang="en-US" sz="2400" dirty="0" smtClean="0"/>
              <a:t>You are welcome to enter the room while registration is working. In the past, some registration clerks have been intimidated by physicians, so encourage them to finish their work if you are in the room together.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40" y="449178"/>
            <a:ext cx="2504534" cy="33393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898" y="3914272"/>
            <a:ext cx="3582607" cy="2686955"/>
          </a:xfrm>
          <a:prstGeom prst="rect">
            <a:avLst/>
          </a:prstGeom>
        </p:spPr>
      </p:pic>
    </p:spTree>
    <p:extLst>
      <p:ext uri="{BB962C8B-B14F-4D97-AF65-F5344CB8AC3E}">
        <p14:creationId xmlns:p14="http://schemas.microsoft.com/office/powerpoint/2010/main" val="3252275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288" y="225287"/>
            <a:ext cx="10353762" cy="970450"/>
          </a:xfrm>
        </p:spPr>
        <p:txBody>
          <a:bodyPr/>
          <a:lstStyle/>
          <a:p>
            <a:r>
              <a:rPr lang="en-US" dirty="0" smtClean="0"/>
              <a:t>Welcome</a:t>
            </a:r>
            <a:endParaRPr lang="en-US" dirty="0"/>
          </a:p>
        </p:txBody>
      </p:sp>
      <p:sp>
        <p:nvSpPr>
          <p:cNvPr id="3" name="Content Placeholder 2"/>
          <p:cNvSpPr>
            <a:spLocks noGrp="1"/>
          </p:cNvSpPr>
          <p:nvPr>
            <p:ph idx="1"/>
          </p:nvPr>
        </p:nvSpPr>
        <p:spPr>
          <a:xfrm>
            <a:off x="401054" y="1195737"/>
            <a:ext cx="11518230" cy="5445695"/>
          </a:xfrm>
        </p:spPr>
        <p:txBody>
          <a:bodyPr>
            <a:noAutofit/>
          </a:bodyPr>
          <a:lstStyle/>
          <a:p>
            <a:r>
              <a:rPr lang="en-US" sz="2400" dirty="0" smtClean="0"/>
              <a:t>Welcome to the </a:t>
            </a:r>
            <a:r>
              <a:rPr lang="en-US" sz="2400" dirty="0" smtClean="0"/>
              <a:t>Denver Health Pediatric Emergency Department and Urgent Care. </a:t>
            </a:r>
            <a:r>
              <a:rPr lang="en-US" sz="2400" dirty="0"/>
              <a:t>W</a:t>
            </a:r>
            <a:r>
              <a:rPr lang="en-US" sz="2400" dirty="0" smtClean="0"/>
              <a:t>e </a:t>
            </a:r>
            <a:r>
              <a:rPr lang="en-US" sz="2400" dirty="0" smtClean="0"/>
              <a:t>hope you will find your rotation to be highly educational and also fun. This orientation presentation was put together to help get residents up to speed with the </a:t>
            </a:r>
            <a:r>
              <a:rPr lang="en-US" sz="2400" dirty="0" smtClean="0"/>
              <a:t>processes and </a:t>
            </a:r>
            <a:r>
              <a:rPr lang="en-US" sz="2400" dirty="0" smtClean="0"/>
              <a:t>also to clarify expectations for the for your rotation.</a:t>
            </a:r>
          </a:p>
          <a:p>
            <a:pPr marL="36900" indent="0">
              <a:buNone/>
            </a:pPr>
            <a:r>
              <a:rPr lang="en-US" sz="2400" dirty="0" smtClean="0"/>
              <a:t>If you need to contact </a:t>
            </a:r>
            <a:r>
              <a:rPr lang="en-US" sz="2400" dirty="0" smtClean="0"/>
              <a:t>someone </a:t>
            </a:r>
            <a:r>
              <a:rPr lang="en-US" sz="2400" dirty="0" smtClean="0"/>
              <a:t>please email or call</a:t>
            </a:r>
          </a:p>
          <a:p>
            <a:pPr lvl="1">
              <a:spcAft>
                <a:spcPts val="0"/>
              </a:spcAft>
            </a:pPr>
            <a:r>
              <a:rPr lang="en-US" sz="2000" dirty="0" smtClean="0"/>
              <a:t>Patti Ziegler </a:t>
            </a:r>
            <a:r>
              <a:rPr lang="en-US" sz="2000" dirty="0" smtClean="0"/>
              <a:t>(Administrative Assistant</a:t>
            </a:r>
            <a:r>
              <a:rPr lang="en-US" sz="2000" dirty="0" smtClean="0"/>
              <a:t>) for all general </a:t>
            </a:r>
            <a:r>
              <a:rPr lang="en-US" sz="2000" dirty="0" smtClean="0"/>
              <a:t>questions </a:t>
            </a:r>
            <a:r>
              <a:rPr lang="en-US" sz="2000" dirty="0" smtClean="0"/>
              <a:t>or questions regarding the schedule</a:t>
            </a:r>
          </a:p>
          <a:p>
            <a:pPr lvl="2">
              <a:spcBef>
                <a:spcPts val="0"/>
              </a:spcBef>
              <a:spcAft>
                <a:spcPts val="0"/>
              </a:spcAft>
            </a:pPr>
            <a:r>
              <a:rPr lang="en-US" sz="1800" dirty="0" smtClean="0">
                <a:hlinkClick r:id="rId2"/>
              </a:rPr>
              <a:t>patricia.ziegler@dhha.org</a:t>
            </a:r>
            <a:r>
              <a:rPr lang="en-US" sz="1800" dirty="0" smtClean="0"/>
              <a:t> </a:t>
            </a:r>
          </a:p>
          <a:p>
            <a:pPr lvl="2">
              <a:spcBef>
                <a:spcPts val="0"/>
              </a:spcBef>
              <a:spcAft>
                <a:spcPts val="0"/>
              </a:spcAft>
            </a:pPr>
            <a:r>
              <a:rPr lang="en-US" sz="1800" dirty="0" smtClean="0"/>
              <a:t>Phone: 303-602-5151</a:t>
            </a:r>
          </a:p>
          <a:p>
            <a:pPr lvl="1">
              <a:spcAft>
                <a:spcPts val="0"/>
              </a:spcAft>
            </a:pPr>
            <a:r>
              <a:rPr lang="en-US" sz="2000" dirty="0" smtClean="0"/>
              <a:t>Matt Rustici MD </a:t>
            </a:r>
            <a:r>
              <a:rPr lang="en-US" sz="2000" dirty="0" smtClean="0"/>
              <a:t> (Resident </a:t>
            </a:r>
            <a:r>
              <a:rPr lang="en-US" sz="2000" dirty="0" smtClean="0"/>
              <a:t>Education Director) </a:t>
            </a:r>
          </a:p>
          <a:p>
            <a:pPr lvl="2">
              <a:spcBef>
                <a:spcPts val="0"/>
              </a:spcBef>
              <a:spcAft>
                <a:spcPts val="0"/>
              </a:spcAft>
            </a:pPr>
            <a:r>
              <a:rPr lang="en-US" sz="1800" dirty="0" smtClean="0">
                <a:hlinkClick r:id="rId3"/>
              </a:rPr>
              <a:t>Matthew.rustici@ucdenver.edu</a:t>
            </a:r>
            <a:endParaRPr lang="en-US" sz="1800" dirty="0" smtClean="0"/>
          </a:p>
          <a:p>
            <a:pPr lvl="2">
              <a:spcBef>
                <a:spcPts val="0"/>
              </a:spcBef>
              <a:spcAft>
                <a:spcPts val="0"/>
              </a:spcAft>
            </a:pPr>
            <a:r>
              <a:rPr lang="en-US" sz="1800" dirty="0" smtClean="0"/>
              <a:t>Cell: 720-670-9024</a:t>
            </a:r>
          </a:p>
          <a:p>
            <a:r>
              <a:rPr lang="en-US" sz="2400" dirty="0" smtClean="0"/>
              <a:t>You are expected to contact </a:t>
            </a:r>
            <a:r>
              <a:rPr lang="en-US" sz="2400" dirty="0" smtClean="0"/>
              <a:t>the </a:t>
            </a:r>
            <a:r>
              <a:rPr lang="en-US" sz="2400" dirty="0" smtClean="0"/>
              <a:t>attending </a:t>
            </a:r>
            <a:r>
              <a:rPr lang="en-US" sz="2400" dirty="0" smtClean="0"/>
              <a:t>working in the Emergency Department/Urgent Care in addition </a:t>
            </a:r>
            <a:r>
              <a:rPr lang="en-US" sz="2400" dirty="0" smtClean="0"/>
              <a:t>to your chief residents if you are unable to </a:t>
            </a:r>
            <a:r>
              <a:rPr lang="en-US" sz="2400" dirty="0" smtClean="0"/>
              <a:t>work </a:t>
            </a:r>
            <a:r>
              <a:rPr lang="en-US" sz="2400" dirty="0" smtClean="0"/>
              <a:t>one </a:t>
            </a:r>
            <a:r>
              <a:rPr lang="en-US" sz="2400" dirty="0" smtClean="0"/>
              <a:t>of your scheduled shifts due to illness or emergency.</a:t>
            </a:r>
            <a:endParaRPr lang="en-US" sz="2400" dirty="0"/>
          </a:p>
          <a:p>
            <a:endParaRPr lang="en-US" sz="2400" dirty="0" smtClean="0"/>
          </a:p>
        </p:txBody>
      </p:sp>
    </p:spTree>
    <p:extLst>
      <p:ext uri="{BB962C8B-B14F-4D97-AF65-F5344CB8AC3E}">
        <p14:creationId xmlns:p14="http://schemas.microsoft.com/office/powerpoint/2010/main" val="859971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3" y="212035"/>
            <a:ext cx="10353762" cy="970450"/>
          </a:xfrm>
        </p:spPr>
        <p:txBody>
          <a:bodyPr/>
          <a:lstStyle/>
          <a:p>
            <a:r>
              <a:rPr lang="en-US" dirty="0" smtClean="0"/>
              <a:t>Staffing the Patient</a:t>
            </a:r>
            <a:endParaRPr lang="en-US" dirty="0"/>
          </a:p>
        </p:txBody>
      </p:sp>
      <p:sp>
        <p:nvSpPr>
          <p:cNvPr id="3" name="Content Placeholder 2"/>
          <p:cNvSpPr>
            <a:spLocks noGrp="1"/>
          </p:cNvSpPr>
          <p:nvPr>
            <p:ph idx="1"/>
          </p:nvPr>
        </p:nvSpPr>
        <p:spPr>
          <a:xfrm>
            <a:off x="433135" y="1182485"/>
            <a:ext cx="11405937" cy="5558938"/>
          </a:xfrm>
        </p:spPr>
        <p:txBody>
          <a:bodyPr>
            <a:normAutofit/>
          </a:bodyPr>
          <a:lstStyle/>
          <a:p>
            <a:r>
              <a:rPr lang="en-US" sz="2400" dirty="0" smtClean="0"/>
              <a:t>Ideally all patients seen by junior residents (1</a:t>
            </a:r>
            <a:r>
              <a:rPr lang="en-US" sz="2400" baseline="30000" dirty="0" smtClean="0"/>
              <a:t>st</a:t>
            </a:r>
            <a:r>
              <a:rPr lang="en-US" sz="2400" dirty="0" smtClean="0"/>
              <a:t> and 2</a:t>
            </a:r>
            <a:r>
              <a:rPr lang="en-US" sz="2400" baseline="30000" dirty="0" smtClean="0"/>
              <a:t>nd</a:t>
            </a:r>
            <a:r>
              <a:rPr lang="en-US" sz="2400" dirty="0" smtClean="0"/>
              <a:t> years) should be staffed with the senior </a:t>
            </a:r>
            <a:r>
              <a:rPr lang="en-US" sz="2400" dirty="0" smtClean="0"/>
              <a:t>resident. </a:t>
            </a:r>
            <a:r>
              <a:rPr lang="en-US" sz="2400" dirty="0" smtClean="0"/>
              <a:t>Once a patient has been staffed with the senior resident, the junior resident should sign up for an additional patient and complete their note if time allows.</a:t>
            </a:r>
          </a:p>
          <a:p>
            <a:r>
              <a:rPr lang="en-US" sz="2400" dirty="0"/>
              <a:t>The senior resident has discretion on whether it is educationally beneficial for them to staff Level 4 patients seen by junior residents on a case-by-case basis </a:t>
            </a:r>
            <a:endParaRPr lang="en-US" sz="2400" dirty="0" smtClean="0"/>
          </a:p>
          <a:p>
            <a:r>
              <a:rPr lang="en-US" sz="2400" dirty="0" smtClean="0"/>
              <a:t>The senior resident is then expected to see the patient and briefly staff the patient with an attending prior to ordering invasive testing. Senior residents should feel comfortable ordering initial medications and non-invasive testing upon seeing the patient and can treat patients in pain with IV or PO meds as needed prior to staffing the patient.</a:t>
            </a:r>
          </a:p>
        </p:txBody>
      </p:sp>
    </p:spTree>
    <p:extLst>
      <p:ext uri="{BB962C8B-B14F-4D97-AF65-F5344CB8AC3E}">
        <p14:creationId xmlns:p14="http://schemas.microsoft.com/office/powerpoint/2010/main" val="1510181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3" y="212035"/>
            <a:ext cx="10353762" cy="970450"/>
          </a:xfrm>
        </p:spPr>
        <p:txBody>
          <a:bodyPr/>
          <a:lstStyle/>
          <a:p>
            <a:r>
              <a:rPr lang="en-US" dirty="0" smtClean="0"/>
              <a:t>Staffing the Patient</a:t>
            </a:r>
            <a:endParaRPr lang="en-US" dirty="0"/>
          </a:p>
        </p:txBody>
      </p:sp>
      <p:sp>
        <p:nvSpPr>
          <p:cNvPr id="3" name="Content Placeholder 2"/>
          <p:cNvSpPr>
            <a:spLocks noGrp="1"/>
          </p:cNvSpPr>
          <p:nvPr>
            <p:ph idx="1"/>
          </p:nvPr>
        </p:nvSpPr>
        <p:spPr>
          <a:xfrm>
            <a:off x="433135" y="1182485"/>
            <a:ext cx="11405937" cy="5558938"/>
          </a:xfrm>
        </p:spPr>
        <p:txBody>
          <a:bodyPr>
            <a:normAutofit/>
          </a:bodyPr>
          <a:lstStyle/>
          <a:p>
            <a:r>
              <a:rPr lang="en-US" sz="2800" dirty="0" smtClean="0"/>
              <a:t>After staffing the patient with an attending, the attending is expected to see the patient prior to discharge (for both billing and patient care reasons).</a:t>
            </a:r>
          </a:p>
          <a:p>
            <a:r>
              <a:rPr lang="en-US" sz="2800" dirty="0" smtClean="0"/>
              <a:t>Overnight, the senior resident is given more flexibility on managing patients and can initiate work up for patients and then consult with the </a:t>
            </a:r>
            <a:r>
              <a:rPr lang="en-US" sz="2800" dirty="0" smtClean="0"/>
              <a:t>cross-covering </a:t>
            </a:r>
            <a:r>
              <a:rPr lang="en-US" sz="2800" dirty="0" smtClean="0"/>
              <a:t>EM attending. </a:t>
            </a:r>
          </a:p>
          <a:p>
            <a:r>
              <a:rPr lang="en-US" sz="2800" dirty="0" smtClean="0"/>
              <a:t>If </a:t>
            </a:r>
            <a:r>
              <a:rPr lang="en-US" sz="2800" dirty="0"/>
              <a:t>the Pediatric Emergency Department and Urgent Care </a:t>
            </a:r>
            <a:r>
              <a:rPr lang="en-US" sz="2800" dirty="0"/>
              <a:t>is very busy and there is only 1 junior and 1 senior resident, the senior resident is expected to see patients at the same time they are staffing. If the senior is unavailable, junior residents should staff directly with an attending to keep patient flow moving and the senior should be briefed on the patient when they are available</a:t>
            </a:r>
            <a:r>
              <a:rPr lang="en-US" sz="2800" dirty="0" smtClean="0"/>
              <a:t>.</a:t>
            </a:r>
          </a:p>
        </p:txBody>
      </p:sp>
    </p:spTree>
    <p:extLst>
      <p:ext uri="{BB962C8B-B14F-4D97-AF65-F5344CB8AC3E}">
        <p14:creationId xmlns:p14="http://schemas.microsoft.com/office/powerpoint/2010/main" val="920186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035" y="142734"/>
            <a:ext cx="10353762" cy="970450"/>
          </a:xfrm>
        </p:spPr>
        <p:txBody>
          <a:bodyPr/>
          <a:lstStyle/>
          <a:p>
            <a:r>
              <a:rPr lang="en-US" dirty="0" smtClean="0"/>
              <a:t>Staffing the Patient</a:t>
            </a:r>
            <a:endParaRPr lang="en-US" dirty="0"/>
          </a:p>
        </p:txBody>
      </p:sp>
      <p:sp>
        <p:nvSpPr>
          <p:cNvPr id="3" name="Content Placeholder 2"/>
          <p:cNvSpPr>
            <a:spLocks noGrp="1"/>
          </p:cNvSpPr>
          <p:nvPr>
            <p:ph idx="1"/>
          </p:nvPr>
        </p:nvSpPr>
        <p:spPr>
          <a:xfrm>
            <a:off x="304800" y="1113184"/>
            <a:ext cx="11518232" cy="5528248"/>
          </a:xfrm>
        </p:spPr>
        <p:txBody>
          <a:bodyPr>
            <a:noAutofit/>
          </a:bodyPr>
          <a:lstStyle/>
          <a:p>
            <a:r>
              <a:rPr lang="en-US" sz="2600" dirty="0"/>
              <a:t>Senior residents should ask the </a:t>
            </a:r>
            <a:r>
              <a:rPr lang="en-US" sz="2600" dirty="0" err="1"/>
              <a:t>attendings</a:t>
            </a:r>
            <a:r>
              <a:rPr lang="en-US" sz="2600" dirty="0"/>
              <a:t> on shift whether they would like the senior to write short notes on the junior charts. Seniors </a:t>
            </a:r>
            <a:r>
              <a:rPr lang="en-US" sz="2600" dirty="0" smtClean="0"/>
              <a:t>must </a:t>
            </a:r>
            <a:r>
              <a:rPr lang="en-US" sz="2600" dirty="0" smtClean="0"/>
              <a:t>write a full note on all medical </a:t>
            </a:r>
            <a:r>
              <a:rPr lang="en-US" sz="2600" dirty="0"/>
              <a:t>student </a:t>
            </a:r>
            <a:r>
              <a:rPr lang="en-US" sz="2600" dirty="0" smtClean="0"/>
              <a:t>patients.</a:t>
            </a:r>
            <a:endParaRPr lang="en-US" sz="2600" dirty="0"/>
          </a:p>
          <a:p>
            <a:r>
              <a:rPr lang="en-US" sz="2600" dirty="0" smtClean="0"/>
              <a:t>At the current time due to RRC requirements, all patients seen by an EM resident of any level must be staffed with the EM or PEM attending.</a:t>
            </a:r>
            <a:r>
              <a:rPr lang="en-US" sz="2600" dirty="0"/>
              <a:t> EM residents are strongly encouraged to ask Pediatricians as many questions as possible to learn about different approaches to </a:t>
            </a:r>
            <a:r>
              <a:rPr lang="en-US" sz="2600" dirty="0" smtClean="0"/>
              <a:t>pediatric </a:t>
            </a:r>
            <a:r>
              <a:rPr lang="en-US" sz="2600" dirty="0"/>
              <a:t>patients in the ED</a:t>
            </a:r>
            <a:r>
              <a:rPr lang="en-US" sz="2600" dirty="0" smtClean="0"/>
              <a:t>.</a:t>
            </a:r>
          </a:p>
          <a:p>
            <a:r>
              <a:rPr lang="en-US" sz="2600" dirty="0" smtClean="0"/>
              <a:t>All junior residents of all specialties are expected to staff with the senior resident regardless of the senior resident’s specialty. </a:t>
            </a:r>
          </a:p>
          <a:p>
            <a:r>
              <a:rPr lang="en-US" sz="2600" dirty="0" smtClean="0"/>
              <a:t>Pediatricians are credentialed to staff </a:t>
            </a:r>
            <a:r>
              <a:rPr lang="en-US" sz="2600" dirty="0" smtClean="0"/>
              <a:t>all patients </a:t>
            </a:r>
            <a:r>
              <a:rPr lang="en-US" sz="2600" dirty="0" smtClean="0"/>
              <a:t>from 0-19 years old except major trauma patients brought in by ambulance. </a:t>
            </a:r>
            <a:endParaRPr lang="en-US" sz="2600" dirty="0"/>
          </a:p>
        </p:txBody>
      </p:sp>
    </p:spTree>
    <p:extLst>
      <p:ext uri="{BB962C8B-B14F-4D97-AF65-F5344CB8AC3E}">
        <p14:creationId xmlns:p14="http://schemas.microsoft.com/office/powerpoint/2010/main" val="3359538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720" y="18016"/>
            <a:ext cx="9095874" cy="6821906"/>
          </a:xfrm>
        </p:spPr>
      </p:pic>
      <p:sp>
        <p:nvSpPr>
          <p:cNvPr id="5" name="Right Arrow 4"/>
          <p:cNvSpPr/>
          <p:nvPr/>
        </p:nvSpPr>
        <p:spPr>
          <a:xfrm rot="2003275">
            <a:off x="2098772" y="4204835"/>
            <a:ext cx="1201148" cy="233645"/>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ight Arrow 5"/>
          <p:cNvSpPr/>
          <p:nvPr/>
        </p:nvSpPr>
        <p:spPr>
          <a:xfrm rot="7708141">
            <a:off x="2039072" y="2409760"/>
            <a:ext cx="980324" cy="231711"/>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ight Arrow 6"/>
          <p:cNvSpPr/>
          <p:nvPr/>
        </p:nvSpPr>
        <p:spPr>
          <a:xfrm rot="2987829">
            <a:off x="3037646" y="2434869"/>
            <a:ext cx="1078269" cy="263330"/>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ight Arrow 7"/>
          <p:cNvSpPr/>
          <p:nvPr/>
        </p:nvSpPr>
        <p:spPr>
          <a:xfrm rot="5400000">
            <a:off x="6732149" y="2262491"/>
            <a:ext cx="698746" cy="257589"/>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ight Arrow 8"/>
          <p:cNvSpPr/>
          <p:nvPr/>
        </p:nvSpPr>
        <p:spPr>
          <a:xfrm rot="5400000">
            <a:off x="8777517" y="2396821"/>
            <a:ext cx="698746" cy="257589"/>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a:off x="6430962" y="639648"/>
            <a:ext cx="1288692"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Senior Resident at resident computer</a:t>
            </a:r>
            <a:endParaRPr lang="en-US" dirty="0"/>
          </a:p>
        </p:txBody>
      </p:sp>
      <p:sp>
        <p:nvSpPr>
          <p:cNvPr id="11" name="TextBox 10"/>
          <p:cNvSpPr txBox="1"/>
          <p:nvPr/>
        </p:nvSpPr>
        <p:spPr>
          <a:xfrm>
            <a:off x="8416452" y="1423442"/>
            <a:ext cx="14764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Pediatrician’s workspace</a:t>
            </a:r>
            <a:endParaRPr lang="en-US" dirty="0"/>
          </a:p>
        </p:txBody>
      </p:sp>
      <p:sp>
        <p:nvSpPr>
          <p:cNvPr id="12" name="TextBox 11"/>
          <p:cNvSpPr txBox="1"/>
          <p:nvPr/>
        </p:nvSpPr>
        <p:spPr>
          <a:xfrm>
            <a:off x="2133600" y="1610098"/>
            <a:ext cx="18917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Junior Residents</a:t>
            </a:r>
            <a:endParaRPr lang="en-US" dirty="0"/>
          </a:p>
        </p:txBody>
      </p:sp>
      <p:grpSp>
        <p:nvGrpSpPr>
          <p:cNvPr id="25" name="Group 24"/>
          <p:cNvGrpSpPr/>
          <p:nvPr/>
        </p:nvGrpSpPr>
        <p:grpSpPr>
          <a:xfrm>
            <a:off x="753979" y="0"/>
            <a:ext cx="9727615" cy="6821906"/>
            <a:chOff x="753979" y="0"/>
            <a:chExt cx="9727615" cy="6821906"/>
          </a:xfrm>
        </p:grpSpPr>
        <p:pic>
          <p:nvPicPr>
            <p:cNvPr id="1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20" y="0"/>
              <a:ext cx="9095874" cy="6821906"/>
            </a:xfrm>
            <a:prstGeom prst="rect">
              <a:avLst/>
            </a:prstGeom>
            <a:effectLst>
              <a:outerShdw blurRad="25400" dir="17880000">
                <a:srgbClr val="000000">
                  <a:alpha val="46000"/>
                </a:srgbClr>
              </a:outerShdw>
            </a:effectLst>
          </p:spPr>
        </p:pic>
        <p:sp>
          <p:nvSpPr>
            <p:cNvPr id="16" name="Right Arrow 15"/>
            <p:cNvSpPr/>
            <p:nvPr/>
          </p:nvSpPr>
          <p:spPr>
            <a:xfrm rot="2003275">
              <a:off x="2098772" y="4186819"/>
              <a:ext cx="1201148" cy="233645"/>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Right Arrow 16"/>
            <p:cNvSpPr/>
            <p:nvPr/>
          </p:nvSpPr>
          <p:spPr>
            <a:xfrm rot="6099004">
              <a:off x="4787323" y="2156857"/>
              <a:ext cx="1064003" cy="214459"/>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ight Arrow 17"/>
            <p:cNvSpPr/>
            <p:nvPr/>
          </p:nvSpPr>
          <p:spPr>
            <a:xfrm rot="4367744">
              <a:off x="5740930" y="2112232"/>
              <a:ext cx="1078269" cy="263330"/>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Right Arrow 19"/>
            <p:cNvSpPr/>
            <p:nvPr/>
          </p:nvSpPr>
          <p:spPr>
            <a:xfrm rot="5400000">
              <a:off x="8777517" y="2378805"/>
              <a:ext cx="698746" cy="257589"/>
            </a:xfrm>
            <a:prstGeom prst="rightArrow">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2" name="TextBox 21"/>
            <p:cNvSpPr txBox="1"/>
            <p:nvPr/>
          </p:nvSpPr>
          <p:spPr>
            <a:xfrm>
              <a:off x="8416452" y="1405426"/>
              <a:ext cx="14764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Pediatrician’s workspace</a:t>
              </a:r>
              <a:endParaRPr lang="en-US" dirty="0"/>
            </a:p>
          </p:txBody>
        </p:sp>
        <p:sp>
          <p:nvSpPr>
            <p:cNvPr id="23" name="TextBox 22"/>
            <p:cNvSpPr txBox="1"/>
            <p:nvPr/>
          </p:nvSpPr>
          <p:spPr>
            <a:xfrm>
              <a:off x="4814103" y="1256834"/>
              <a:ext cx="223910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Resident Computers</a:t>
              </a:r>
              <a:endParaRPr lang="en-US" dirty="0"/>
            </a:p>
          </p:txBody>
        </p:sp>
        <p:sp>
          <p:nvSpPr>
            <p:cNvPr id="13" name="TextBox 12"/>
            <p:cNvSpPr txBox="1"/>
            <p:nvPr/>
          </p:nvSpPr>
          <p:spPr>
            <a:xfrm>
              <a:off x="753979" y="3564904"/>
              <a:ext cx="137962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PEM/EM Attending’s workspace</a:t>
              </a:r>
              <a:endParaRPr lang="en-US" dirty="0"/>
            </a:p>
          </p:txBody>
        </p:sp>
      </p:grpSp>
    </p:spTree>
    <p:extLst>
      <p:ext uri="{BB962C8B-B14F-4D97-AF65-F5344CB8AC3E}">
        <p14:creationId xmlns:p14="http://schemas.microsoft.com/office/powerpoint/2010/main" val="3825324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65043"/>
            <a:ext cx="10353762" cy="970450"/>
          </a:xfrm>
        </p:spPr>
        <p:txBody>
          <a:bodyPr/>
          <a:lstStyle/>
          <a:p>
            <a:r>
              <a:rPr lang="en-US" dirty="0" smtClean="0"/>
              <a:t>Physician Completed Orders</a:t>
            </a:r>
            <a:endParaRPr lang="en-US" dirty="0"/>
          </a:p>
        </p:txBody>
      </p:sp>
      <p:sp>
        <p:nvSpPr>
          <p:cNvPr id="3" name="Content Placeholder 2"/>
          <p:cNvSpPr>
            <a:spLocks noGrp="1"/>
          </p:cNvSpPr>
          <p:nvPr>
            <p:ph idx="1"/>
          </p:nvPr>
        </p:nvSpPr>
        <p:spPr>
          <a:xfrm>
            <a:off x="424070" y="1235493"/>
            <a:ext cx="11184834" cy="5205064"/>
          </a:xfrm>
        </p:spPr>
        <p:txBody>
          <a:bodyPr>
            <a:noAutofit/>
          </a:bodyPr>
          <a:lstStyle/>
          <a:p>
            <a:r>
              <a:rPr lang="en-US" sz="2600" dirty="0" smtClean="0"/>
              <a:t>For bacterial cultures, wet mounts, GC/CT swabs and CSF studies, physicians collect the samples and should ask nursing for help when sending it to the lab (nursing will help print stickers and scan the patient’s wrist band)</a:t>
            </a:r>
          </a:p>
          <a:p>
            <a:r>
              <a:rPr lang="en-US" sz="2600" dirty="0" smtClean="0"/>
              <a:t>CSF studies should be carried to the lab by hand (find a tech who can walk them down).</a:t>
            </a:r>
          </a:p>
        </p:txBody>
      </p:sp>
    </p:spTree>
    <p:extLst>
      <p:ext uri="{BB962C8B-B14F-4D97-AF65-F5344CB8AC3E}">
        <p14:creationId xmlns:p14="http://schemas.microsoft.com/office/powerpoint/2010/main" val="1519815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2" y="209490"/>
            <a:ext cx="10353762" cy="970450"/>
          </a:xfrm>
        </p:spPr>
        <p:txBody>
          <a:bodyPr/>
          <a:lstStyle/>
          <a:p>
            <a:r>
              <a:rPr lang="en-US" dirty="0" smtClean="0"/>
              <a:t>Tech Completed Orders</a:t>
            </a:r>
            <a:endParaRPr lang="en-US" dirty="0"/>
          </a:p>
        </p:txBody>
      </p:sp>
      <p:sp>
        <p:nvSpPr>
          <p:cNvPr id="3" name="Content Placeholder 2"/>
          <p:cNvSpPr>
            <a:spLocks noGrp="1"/>
          </p:cNvSpPr>
          <p:nvPr>
            <p:ph idx="1"/>
          </p:nvPr>
        </p:nvSpPr>
        <p:spPr>
          <a:xfrm>
            <a:off x="417094" y="1179940"/>
            <a:ext cx="6831845" cy="5461493"/>
          </a:xfrm>
        </p:spPr>
        <p:txBody>
          <a:bodyPr>
            <a:normAutofit/>
          </a:bodyPr>
          <a:lstStyle/>
          <a:p>
            <a:r>
              <a:rPr lang="en-US" sz="2800" dirty="0" smtClean="0"/>
              <a:t>ED techs wear maroon scrub tops and are the glue that holds the </a:t>
            </a:r>
            <a:r>
              <a:rPr lang="en-US" sz="2800" dirty="0" smtClean="0"/>
              <a:t>ED/UC </a:t>
            </a:r>
            <a:r>
              <a:rPr lang="en-US" sz="2800" dirty="0" smtClean="0"/>
              <a:t>together.</a:t>
            </a:r>
          </a:p>
          <a:p>
            <a:r>
              <a:rPr lang="en-US" sz="2800" dirty="0" smtClean="0"/>
              <a:t>They can get you anything you need. </a:t>
            </a:r>
          </a:p>
          <a:p>
            <a:r>
              <a:rPr lang="en-US" sz="2800" dirty="0" smtClean="0"/>
              <a:t>Ask techs to irrigate wounds, hold for procedures, deliver CSF fluid and splint fractures.</a:t>
            </a:r>
          </a:p>
          <a:p>
            <a:r>
              <a:rPr lang="en-US" sz="2800" dirty="0" smtClean="0"/>
              <a:t>Techs do not have Pyxis access and cannot dispense medications, but they can repeat vitals.</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684" y="1580050"/>
            <a:ext cx="3433142" cy="4577522"/>
          </a:xfrm>
          <a:prstGeom prst="rect">
            <a:avLst/>
          </a:prstGeom>
        </p:spPr>
      </p:pic>
      <p:sp>
        <p:nvSpPr>
          <p:cNvPr id="6" name="TextBox 5"/>
          <p:cNvSpPr txBox="1"/>
          <p:nvPr/>
        </p:nvSpPr>
        <p:spPr>
          <a:xfrm>
            <a:off x="8587408" y="6157572"/>
            <a:ext cx="2027582" cy="400110"/>
          </a:xfrm>
          <a:prstGeom prst="rect">
            <a:avLst/>
          </a:prstGeom>
          <a:noFill/>
        </p:spPr>
        <p:txBody>
          <a:bodyPr wrap="square" rtlCol="0">
            <a:spAutoFit/>
          </a:bodyPr>
          <a:lstStyle/>
          <a:p>
            <a:r>
              <a:rPr lang="en-US" sz="2000" dirty="0" smtClean="0"/>
              <a:t>Lori </a:t>
            </a:r>
            <a:r>
              <a:rPr lang="en-US" sz="2000" dirty="0" err="1" smtClean="0"/>
              <a:t>Hartstock</a:t>
            </a:r>
            <a:endParaRPr lang="en-US" sz="2000" dirty="0"/>
          </a:p>
        </p:txBody>
      </p:sp>
    </p:spTree>
    <p:extLst>
      <p:ext uri="{BB962C8B-B14F-4D97-AF65-F5344CB8AC3E}">
        <p14:creationId xmlns:p14="http://schemas.microsoft.com/office/powerpoint/2010/main" val="2793782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2" y="209490"/>
            <a:ext cx="10353762" cy="970450"/>
          </a:xfrm>
        </p:spPr>
        <p:txBody>
          <a:bodyPr/>
          <a:lstStyle/>
          <a:p>
            <a:r>
              <a:rPr lang="en-US" dirty="0" smtClean="0"/>
              <a:t>Calling Consultants</a:t>
            </a:r>
            <a:endParaRPr lang="en-US" dirty="0"/>
          </a:p>
        </p:txBody>
      </p:sp>
      <p:sp>
        <p:nvSpPr>
          <p:cNvPr id="3" name="Content Placeholder 2"/>
          <p:cNvSpPr>
            <a:spLocks noGrp="1"/>
          </p:cNvSpPr>
          <p:nvPr>
            <p:ph idx="1"/>
          </p:nvPr>
        </p:nvSpPr>
        <p:spPr>
          <a:xfrm>
            <a:off x="417094" y="1179940"/>
            <a:ext cx="11341152" cy="5461493"/>
          </a:xfrm>
        </p:spPr>
        <p:txBody>
          <a:bodyPr>
            <a:normAutofit lnSpcReduction="10000"/>
          </a:bodyPr>
          <a:lstStyle/>
          <a:p>
            <a:r>
              <a:rPr lang="en-US" sz="2800" dirty="0" smtClean="0"/>
              <a:t>Please place an order for “inpatient consult to ________”.</a:t>
            </a:r>
          </a:p>
          <a:p>
            <a:r>
              <a:rPr lang="en-US" sz="2800" dirty="0" smtClean="0"/>
              <a:t>The clerk </a:t>
            </a:r>
            <a:r>
              <a:rPr lang="en-US" sz="2800" dirty="0" smtClean="0"/>
              <a:t>should page all consultants. Please ask them if you are calling another specialty.</a:t>
            </a:r>
          </a:p>
          <a:p>
            <a:r>
              <a:rPr lang="en-US" sz="2800" dirty="0" smtClean="0"/>
              <a:t>Ask one of the </a:t>
            </a:r>
            <a:r>
              <a:rPr lang="en-US" sz="2800" dirty="0" err="1" smtClean="0"/>
              <a:t>attendings</a:t>
            </a:r>
            <a:r>
              <a:rPr lang="en-US" sz="2800" dirty="0" smtClean="0"/>
              <a:t> whether you should have Children’s paged or one of the consultants at Denver Health.</a:t>
            </a:r>
          </a:p>
          <a:p>
            <a:r>
              <a:rPr lang="en-US" sz="2800" dirty="0" smtClean="0"/>
              <a:t>When you call consultants, we recommend discussing the case with the following format:</a:t>
            </a:r>
          </a:p>
          <a:p>
            <a:pPr lvl="1"/>
            <a:r>
              <a:rPr lang="en-US" sz="2600" dirty="0" smtClean="0"/>
              <a:t>What </a:t>
            </a:r>
            <a:r>
              <a:rPr lang="en-US" sz="2600" dirty="0" smtClean="0"/>
              <a:t>is your questions for the consultant?</a:t>
            </a:r>
          </a:p>
          <a:p>
            <a:pPr lvl="1"/>
            <a:r>
              <a:rPr lang="en-US" sz="2600" dirty="0" smtClean="0"/>
              <a:t>Brief </a:t>
            </a:r>
            <a:r>
              <a:rPr lang="en-US" sz="2600" dirty="0" smtClean="0"/>
              <a:t>HPI and relevant </a:t>
            </a:r>
            <a:r>
              <a:rPr lang="en-US" sz="2600" dirty="0" smtClean="0"/>
              <a:t>PE</a:t>
            </a:r>
          </a:p>
          <a:p>
            <a:pPr lvl="1"/>
            <a:r>
              <a:rPr lang="en-US" sz="2600" dirty="0" smtClean="0"/>
              <a:t>Request of the consultant</a:t>
            </a:r>
            <a:r>
              <a:rPr lang="en-US" sz="2600" dirty="0" smtClean="0"/>
              <a:t>: </a:t>
            </a:r>
            <a:r>
              <a:rPr lang="en-US" sz="2600" dirty="0"/>
              <a:t>“we need advice on further </a:t>
            </a:r>
            <a:r>
              <a:rPr lang="en-US" sz="2600" dirty="0" smtClean="0"/>
              <a:t>workup or follow-up” </a:t>
            </a:r>
            <a:r>
              <a:rPr lang="en-US" sz="2600" dirty="0"/>
              <a:t>or “we would like you to see the patient in the ED”.</a:t>
            </a:r>
          </a:p>
          <a:p>
            <a:pPr lvl="1"/>
            <a:endParaRPr lang="en-US" sz="2600" dirty="0"/>
          </a:p>
        </p:txBody>
      </p:sp>
    </p:spTree>
    <p:extLst>
      <p:ext uri="{BB962C8B-B14F-4D97-AF65-F5344CB8AC3E}">
        <p14:creationId xmlns:p14="http://schemas.microsoft.com/office/powerpoint/2010/main" val="915216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3" y="185531"/>
            <a:ext cx="10353762" cy="970450"/>
          </a:xfrm>
        </p:spPr>
        <p:txBody>
          <a:bodyPr/>
          <a:lstStyle/>
          <a:p>
            <a:r>
              <a:rPr lang="en-US" dirty="0" smtClean="0"/>
              <a:t>Procedures</a:t>
            </a:r>
            <a:endParaRPr lang="en-US" dirty="0"/>
          </a:p>
        </p:txBody>
      </p:sp>
      <p:sp>
        <p:nvSpPr>
          <p:cNvPr id="3" name="Content Placeholder 2"/>
          <p:cNvSpPr>
            <a:spLocks noGrp="1"/>
          </p:cNvSpPr>
          <p:nvPr>
            <p:ph idx="1"/>
          </p:nvPr>
        </p:nvSpPr>
        <p:spPr>
          <a:xfrm>
            <a:off x="417094" y="1155981"/>
            <a:ext cx="11438021" cy="5485452"/>
          </a:xfrm>
        </p:spPr>
        <p:txBody>
          <a:bodyPr>
            <a:normAutofit lnSpcReduction="10000"/>
          </a:bodyPr>
          <a:lstStyle/>
          <a:p>
            <a:r>
              <a:rPr lang="en-US" sz="2600" dirty="0" smtClean="0"/>
              <a:t>We perform numerous procedures in the </a:t>
            </a:r>
            <a:r>
              <a:rPr lang="en-US" sz="2800" dirty="0"/>
              <a:t>Pediatric Emergency Department and Urgent Care </a:t>
            </a:r>
            <a:r>
              <a:rPr lang="en-US" sz="2600" dirty="0" smtClean="0"/>
              <a:t>. </a:t>
            </a:r>
            <a:r>
              <a:rPr lang="en-US" sz="2600" dirty="0" smtClean="0"/>
              <a:t>The vast majority of these are scary and painful to children (and teens).</a:t>
            </a:r>
          </a:p>
          <a:p>
            <a:r>
              <a:rPr lang="en-US" sz="2600" dirty="0" smtClean="0"/>
              <a:t>Prior to performing any procedure, please find or page Child </a:t>
            </a:r>
            <a:r>
              <a:rPr lang="en-US" sz="2600" dirty="0"/>
              <a:t>L</a:t>
            </a:r>
            <a:r>
              <a:rPr lang="en-US" sz="2600" dirty="0" smtClean="0"/>
              <a:t>ife who will come and explain the procedure to the child (often using dolls) or talk through fears with teens.</a:t>
            </a:r>
          </a:p>
          <a:p>
            <a:r>
              <a:rPr lang="en-US" sz="2600" dirty="0" smtClean="0"/>
              <a:t>Child Life will also help find the best “comfort hold” to immobilize the child and has many distraction toys/games.</a:t>
            </a:r>
          </a:p>
          <a:p>
            <a:r>
              <a:rPr lang="en-US" sz="2600" dirty="0" smtClean="0"/>
              <a:t>If you are not sure how to hold/distract/talk to a child, please discuss the situation with Child Life.</a:t>
            </a:r>
          </a:p>
          <a:p>
            <a:r>
              <a:rPr lang="en-US" sz="2600" dirty="0" smtClean="0"/>
              <a:t>We have dedicated Child Life coverage </a:t>
            </a:r>
            <a:r>
              <a:rPr lang="en-US" sz="2600" dirty="0" smtClean="0"/>
              <a:t>during </a:t>
            </a:r>
            <a:r>
              <a:rPr lang="en-US" sz="2600" dirty="0" smtClean="0"/>
              <a:t>weekday afternoons and evenings. If you don’t see Child </a:t>
            </a:r>
            <a:r>
              <a:rPr lang="en-US" sz="2600" dirty="0"/>
              <a:t>L</a:t>
            </a:r>
            <a:r>
              <a:rPr lang="en-US" sz="2600" dirty="0" smtClean="0"/>
              <a:t>ife, ask the clerk to see if there is someone on-call in the hospital and have them paged.</a:t>
            </a:r>
            <a:endParaRPr lang="en-US" sz="2600" dirty="0"/>
          </a:p>
        </p:txBody>
      </p:sp>
    </p:spTree>
    <p:extLst>
      <p:ext uri="{BB962C8B-B14F-4D97-AF65-F5344CB8AC3E}">
        <p14:creationId xmlns:p14="http://schemas.microsoft.com/office/powerpoint/2010/main" val="1279773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ot IV back to front"/>
          <p:cNvPicPr>
            <a:picLocks noChangeAspect="1" noChangeArrowheads="1"/>
          </p:cNvPicPr>
          <p:nvPr/>
        </p:nvPicPr>
        <p:blipFill>
          <a:blip r:embed="rId3">
            <a:lum contrast="-78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4"/>
          <p:cNvSpPr txBox="1">
            <a:spLocks noChangeArrowheads="1"/>
          </p:cNvSpPr>
          <p:nvPr/>
        </p:nvSpPr>
        <p:spPr bwMode="auto">
          <a:xfrm>
            <a:off x="3048000" y="533400"/>
            <a:ext cx="61722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6000" b="1"/>
              <a:t>Guide to Comfort Holds</a:t>
            </a:r>
          </a:p>
        </p:txBody>
      </p:sp>
    </p:spTree>
    <p:extLst>
      <p:ext uri="{BB962C8B-B14F-4D97-AF65-F5344CB8AC3E}">
        <p14:creationId xmlns:p14="http://schemas.microsoft.com/office/powerpoint/2010/main" val="2293634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t>Goals When Using Comfort Holds</a:t>
            </a:r>
          </a:p>
        </p:txBody>
      </p:sp>
      <p:sp>
        <p:nvSpPr>
          <p:cNvPr id="3075" name="Rectangle 3"/>
          <p:cNvSpPr>
            <a:spLocks noGrp="1" noChangeArrowheads="1"/>
          </p:cNvSpPr>
          <p:nvPr>
            <p:ph type="body" idx="1"/>
          </p:nvPr>
        </p:nvSpPr>
        <p:spPr>
          <a:xfrm>
            <a:off x="913795" y="1732449"/>
            <a:ext cx="10562588" cy="4615342"/>
          </a:xfrm>
        </p:spPr>
        <p:txBody>
          <a:bodyPr>
            <a:normAutofit/>
          </a:bodyPr>
          <a:lstStyle/>
          <a:p>
            <a:pPr marL="609600" indent="-609600">
              <a:buFontTx/>
              <a:buAutoNum type="arabicPeriod"/>
            </a:pPr>
            <a:r>
              <a:rPr lang="en-US" altLang="en-US" sz="2800" dirty="0"/>
              <a:t>Successfully </a:t>
            </a:r>
            <a:r>
              <a:rPr lang="en-US" altLang="en-US" sz="2800" dirty="0" smtClean="0"/>
              <a:t>immobilize an extremity</a:t>
            </a:r>
            <a:endParaRPr lang="en-US" altLang="en-US" sz="2800" dirty="0"/>
          </a:p>
          <a:p>
            <a:pPr marL="609600" indent="-609600">
              <a:buFontTx/>
              <a:buAutoNum type="arabicPeriod"/>
            </a:pPr>
            <a:r>
              <a:rPr lang="en-US" altLang="en-US" sz="2800" dirty="0" smtClean="0"/>
              <a:t>Secure a </a:t>
            </a:r>
            <a:r>
              <a:rPr lang="en-US" altLang="en-US" sz="2800" dirty="0"/>
              <a:t>comforting, hugging hold for child</a:t>
            </a:r>
          </a:p>
          <a:p>
            <a:pPr marL="609600" indent="-609600">
              <a:buFontTx/>
              <a:buAutoNum type="arabicPeriod"/>
            </a:pPr>
            <a:r>
              <a:rPr lang="en-US" altLang="en-US" sz="2800" dirty="0" smtClean="0"/>
              <a:t>Create close </a:t>
            </a:r>
            <a:r>
              <a:rPr lang="en-US" altLang="en-US" sz="2800" dirty="0"/>
              <a:t>physical contact with the parent or </a:t>
            </a:r>
            <a:r>
              <a:rPr lang="en-US" altLang="en-US" sz="2800" dirty="0" smtClean="0"/>
              <a:t>caregiver</a:t>
            </a:r>
            <a:endParaRPr lang="en-US" altLang="en-US" sz="2800" dirty="0"/>
          </a:p>
          <a:p>
            <a:pPr marL="609600" indent="-609600">
              <a:buFontTx/>
              <a:buAutoNum type="arabicPeriod"/>
            </a:pPr>
            <a:r>
              <a:rPr lang="en-US" altLang="en-US" sz="2800" dirty="0" smtClean="0"/>
              <a:t>Sitting </a:t>
            </a:r>
            <a:r>
              <a:rPr lang="en-US" altLang="en-US" sz="2800" dirty="0"/>
              <a:t>position </a:t>
            </a:r>
            <a:r>
              <a:rPr lang="en-US" altLang="en-US" sz="2800" dirty="0" smtClean="0"/>
              <a:t>that promotes a sense </a:t>
            </a:r>
            <a:r>
              <a:rPr lang="en-US" altLang="en-US" sz="2800" dirty="0"/>
              <a:t>of </a:t>
            </a:r>
            <a:r>
              <a:rPr lang="en-US" altLang="en-US" sz="2800" dirty="0" smtClean="0"/>
              <a:t>control for the child and allows providers access to perform procedure</a:t>
            </a:r>
            <a:endParaRPr lang="en-US" altLang="en-US" sz="2800" dirty="0"/>
          </a:p>
          <a:p>
            <a:pPr marL="609600" indent="-609600">
              <a:buFontTx/>
              <a:buAutoNum type="arabicPeriod"/>
            </a:pPr>
            <a:r>
              <a:rPr lang="en-US" altLang="en-US" sz="2800" dirty="0"/>
              <a:t>Table </a:t>
            </a:r>
            <a:r>
              <a:rPr lang="en-US" altLang="en-US" sz="2800" dirty="0" smtClean="0"/>
              <a:t>remains stable when the child </a:t>
            </a:r>
            <a:r>
              <a:rPr lang="en-US" altLang="en-US" sz="2800" dirty="0"/>
              <a:t>moves</a:t>
            </a:r>
          </a:p>
          <a:p>
            <a:pPr marL="609600" indent="-609600">
              <a:buFontTx/>
              <a:buAutoNum type="arabicPeriod"/>
            </a:pPr>
            <a:r>
              <a:rPr lang="en-US" altLang="en-US" sz="2800" dirty="0" smtClean="0"/>
              <a:t>Reduce the required personnel resources to complete the procedure</a:t>
            </a:r>
            <a:endParaRPr lang="en-US" altLang="en-US" sz="2800" dirty="0"/>
          </a:p>
        </p:txBody>
      </p:sp>
    </p:spTree>
    <p:extLst>
      <p:ext uri="{BB962C8B-B14F-4D97-AF65-F5344CB8AC3E}">
        <p14:creationId xmlns:p14="http://schemas.microsoft.com/office/powerpoint/2010/main" val="1773083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291" y="291548"/>
            <a:ext cx="10353762" cy="970450"/>
          </a:xfrm>
        </p:spPr>
        <p:txBody>
          <a:bodyPr/>
          <a:lstStyle/>
          <a:p>
            <a:r>
              <a:rPr lang="en-US" dirty="0" smtClean="0"/>
              <a:t>Welcome</a:t>
            </a:r>
            <a:endParaRPr lang="en-US" dirty="0"/>
          </a:p>
        </p:txBody>
      </p:sp>
      <p:sp>
        <p:nvSpPr>
          <p:cNvPr id="3" name="Content Placeholder 2"/>
          <p:cNvSpPr>
            <a:spLocks noGrp="1"/>
          </p:cNvSpPr>
          <p:nvPr>
            <p:ph idx="1"/>
          </p:nvPr>
        </p:nvSpPr>
        <p:spPr>
          <a:xfrm>
            <a:off x="401054" y="1261998"/>
            <a:ext cx="11518230" cy="5235056"/>
          </a:xfrm>
        </p:spPr>
        <p:txBody>
          <a:bodyPr>
            <a:noAutofit/>
          </a:bodyPr>
          <a:lstStyle/>
          <a:p>
            <a:r>
              <a:rPr lang="en-US" sz="3200" dirty="0" smtClean="0"/>
              <a:t>The </a:t>
            </a:r>
            <a:r>
              <a:rPr lang="en-US" sz="3200" dirty="0" smtClean="0"/>
              <a:t>Pediatric Emergency Department and Urgent Care</a:t>
            </a:r>
            <a:r>
              <a:rPr lang="en-US" sz="3200" dirty="0" smtClean="0"/>
              <a:t> </a:t>
            </a:r>
            <a:r>
              <a:rPr lang="en-US" sz="3200" dirty="0" smtClean="0"/>
              <a:t>was created in 2008 when the PUC (Pediatric Urgent Care) which was staffed by Pediatricians and the DH ED (who saw all emergent pediatric patients) were combined. </a:t>
            </a:r>
            <a:endParaRPr lang="en-US" sz="3200" dirty="0"/>
          </a:p>
          <a:p>
            <a:endParaRPr lang="en-US" sz="3200" dirty="0" smtClean="0"/>
          </a:p>
          <a:p>
            <a:r>
              <a:rPr lang="en-US" sz="3200" dirty="0"/>
              <a:t>W</a:t>
            </a:r>
            <a:r>
              <a:rPr lang="en-US" sz="3200" dirty="0" smtClean="0"/>
              <a:t>e </a:t>
            </a:r>
            <a:r>
              <a:rPr lang="en-US" sz="3200" dirty="0" smtClean="0"/>
              <a:t>are all very focused on providing top-tier patient care, which we practice in 3 ways:</a:t>
            </a:r>
          </a:p>
          <a:p>
            <a:pPr lvl="2"/>
            <a:r>
              <a:rPr lang="en-US" sz="2400" dirty="0"/>
              <a:t>A</a:t>
            </a:r>
            <a:r>
              <a:rPr lang="en-US" sz="2400" dirty="0" smtClean="0"/>
              <a:t> </a:t>
            </a:r>
            <a:r>
              <a:rPr lang="en-US" sz="2400" dirty="0"/>
              <a:t>timely and efficient visit (the biggest driver of patient satisfaction)</a:t>
            </a:r>
          </a:p>
          <a:p>
            <a:pPr lvl="2"/>
            <a:r>
              <a:rPr lang="en-US" sz="2400" dirty="0" smtClean="0"/>
              <a:t>High-quality, evidence-based care</a:t>
            </a:r>
          </a:p>
          <a:p>
            <a:pPr lvl="2"/>
            <a:r>
              <a:rPr lang="en-US" sz="2400" dirty="0" smtClean="0"/>
              <a:t>A compassionate child/adolescent friendly experience for patients</a:t>
            </a:r>
          </a:p>
        </p:txBody>
      </p:sp>
    </p:spTree>
    <p:extLst>
      <p:ext uri="{BB962C8B-B14F-4D97-AF65-F5344CB8AC3E}">
        <p14:creationId xmlns:p14="http://schemas.microsoft.com/office/powerpoint/2010/main" val="122145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9119" y="198782"/>
            <a:ext cx="10353762" cy="970450"/>
          </a:xfrm>
        </p:spPr>
        <p:txBody>
          <a:bodyPr/>
          <a:lstStyle/>
          <a:p>
            <a:pPr eaLnBrk="1" hangingPunct="1"/>
            <a:r>
              <a:rPr lang="en-US" altLang="en-US" dirty="0" smtClean="0"/>
              <a:t>Advantages</a:t>
            </a:r>
          </a:p>
        </p:txBody>
      </p:sp>
      <p:sp>
        <p:nvSpPr>
          <p:cNvPr id="4099" name="Rectangle 3"/>
          <p:cNvSpPr>
            <a:spLocks noGrp="1" noChangeArrowheads="1"/>
          </p:cNvSpPr>
          <p:nvPr>
            <p:ph type="body" idx="1"/>
          </p:nvPr>
        </p:nvSpPr>
        <p:spPr>
          <a:xfrm>
            <a:off x="385011" y="1509860"/>
            <a:ext cx="11073926" cy="4474252"/>
          </a:xfrm>
        </p:spPr>
        <p:txBody>
          <a:bodyPr>
            <a:normAutofit lnSpcReduction="10000"/>
          </a:bodyPr>
          <a:lstStyle/>
          <a:p>
            <a:pPr eaLnBrk="1" hangingPunct="1">
              <a:lnSpc>
                <a:spcPct val="90000"/>
              </a:lnSpc>
            </a:pPr>
            <a:r>
              <a:rPr lang="en-US" altLang="en-US" sz="4000" dirty="0" smtClean="0"/>
              <a:t>With appropriate holds, child is less able to move than with “burrito wrapping”</a:t>
            </a:r>
            <a:endParaRPr lang="en-US" altLang="en-US" sz="3600" dirty="0"/>
          </a:p>
          <a:p>
            <a:pPr eaLnBrk="1" hangingPunct="1">
              <a:lnSpc>
                <a:spcPct val="90000"/>
              </a:lnSpc>
            </a:pPr>
            <a:r>
              <a:rPr lang="en-US" altLang="en-US" sz="4000" dirty="0" smtClean="0"/>
              <a:t>Parental participation in restraining the child gives the parent a constructive role in the procedure</a:t>
            </a:r>
          </a:p>
          <a:p>
            <a:pPr eaLnBrk="1" hangingPunct="1">
              <a:lnSpc>
                <a:spcPct val="90000"/>
              </a:lnSpc>
            </a:pPr>
            <a:r>
              <a:rPr lang="en-US" altLang="en-US" sz="4000" dirty="0" smtClean="0"/>
              <a:t>Remaining close to parents helps decrease patient anxiety and reduces anxiety at future visits</a:t>
            </a:r>
            <a:endParaRPr lang="en-US" altLang="en-US" sz="4000" dirty="0"/>
          </a:p>
        </p:txBody>
      </p:sp>
    </p:spTree>
    <p:extLst>
      <p:ext uri="{BB962C8B-B14F-4D97-AF65-F5344CB8AC3E}">
        <p14:creationId xmlns:p14="http://schemas.microsoft.com/office/powerpoint/2010/main" val="582007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smtClean="0"/>
              <a:t>Research </a:t>
            </a:r>
            <a:r>
              <a:rPr lang="en-US" altLang="en-US" dirty="0" smtClean="0"/>
              <a:t>Support for Comfort Holds</a:t>
            </a:r>
            <a:endParaRPr lang="en-US" altLang="en-US" dirty="0" smtClean="0"/>
          </a:p>
        </p:txBody>
      </p:sp>
      <p:sp>
        <p:nvSpPr>
          <p:cNvPr id="5123" name="Rectangle 3"/>
          <p:cNvSpPr>
            <a:spLocks noGrp="1" noChangeArrowheads="1"/>
          </p:cNvSpPr>
          <p:nvPr>
            <p:ph type="body" idx="1"/>
          </p:nvPr>
        </p:nvSpPr>
        <p:spPr/>
        <p:txBody>
          <a:bodyPr>
            <a:noAutofit/>
          </a:bodyPr>
          <a:lstStyle/>
          <a:p>
            <a:pPr eaLnBrk="1" hangingPunct="1">
              <a:lnSpc>
                <a:spcPct val="90000"/>
              </a:lnSpc>
            </a:pPr>
            <a:r>
              <a:rPr lang="en-US" altLang="en-US" sz="4000" dirty="0" smtClean="0"/>
              <a:t>Parental holding and upright positioning</a:t>
            </a:r>
          </a:p>
          <a:p>
            <a:pPr lvl="1" eaLnBrk="1" hangingPunct="1">
              <a:lnSpc>
                <a:spcPct val="90000"/>
              </a:lnSpc>
            </a:pPr>
            <a:r>
              <a:rPr lang="en-US" altLang="en-US" sz="3600" dirty="0" smtClean="0"/>
              <a:t>Decreases distress in children</a:t>
            </a:r>
          </a:p>
          <a:p>
            <a:pPr lvl="1" eaLnBrk="1" hangingPunct="1">
              <a:lnSpc>
                <a:spcPct val="90000"/>
              </a:lnSpc>
            </a:pPr>
            <a:r>
              <a:rPr lang="en-US" altLang="en-US" sz="3600" dirty="0" smtClean="0"/>
              <a:t>Increases parental satisfaction</a:t>
            </a:r>
          </a:p>
          <a:p>
            <a:pPr eaLnBrk="1" hangingPunct="1">
              <a:lnSpc>
                <a:spcPct val="90000"/>
              </a:lnSpc>
            </a:pPr>
            <a:r>
              <a:rPr lang="en-US" altLang="en-US" sz="4000" dirty="0" smtClean="0"/>
              <a:t>Safe, simple, cost-effective measure that helps children and family cope</a:t>
            </a:r>
          </a:p>
          <a:p>
            <a:pPr eaLnBrk="1" hangingPunct="1">
              <a:lnSpc>
                <a:spcPct val="90000"/>
              </a:lnSpc>
              <a:buFontTx/>
              <a:buNone/>
            </a:pPr>
            <a:endParaRPr lang="en-US" altLang="en-US" sz="3200" dirty="0"/>
          </a:p>
          <a:p>
            <a:pPr eaLnBrk="1" hangingPunct="1">
              <a:lnSpc>
                <a:spcPct val="90000"/>
              </a:lnSpc>
              <a:buFontTx/>
              <a:buNone/>
            </a:pPr>
            <a:endParaRPr lang="en-US" altLang="en-US" sz="3200" dirty="0"/>
          </a:p>
          <a:p>
            <a:pPr lvl="1" eaLnBrk="1" hangingPunct="1">
              <a:lnSpc>
                <a:spcPct val="90000"/>
              </a:lnSpc>
            </a:pPr>
            <a:endParaRPr lang="en-US" altLang="en-US" sz="3200" dirty="0"/>
          </a:p>
          <a:p>
            <a:pPr lvl="1" eaLnBrk="1" hangingPunct="1">
              <a:lnSpc>
                <a:spcPct val="90000"/>
              </a:lnSpc>
              <a:buFontTx/>
              <a:buNone/>
            </a:pPr>
            <a:r>
              <a:rPr lang="en-US" altLang="en-US" sz="3600" dirty="0" smtClean="0"/>
              <a:t>  </a:t>
            </a:r>
          </a:p>
        </p:txBody>
      </p:sp>
      <p:sp>
        <p:nvSpPr>
          <p:cNvPr id="5124" name="Text Box 5"/>
          <p:cNvSpPr txBox="1">
            <a:spLocks noChangeArrowheads="1"/>
          </p:cNvSpPr>
          <p:nvPr/>
        </p:nvSpPr>
        <p:spPr bwMode="auto">
          <a:xfrm>
            <a:off x="1338202" y="5630780"/>
            <a:ext cx="95049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1600" dirty="0"/>
              <a:t>Sparks, L., </a:t>
            </a:r>
            <a:r>
              <a:rPr lang="en-US" altLang="en-US" sz="1600" dirty="0" err="1"/>
              <a:t>Setlik</a:t>
            </a:r>
            <a:r>
              <a:rPr lang="en-US" altLang="en-US" sz="1600" dirty="0"/>
              <a:t>, J., &amp; </a:t>
            </a:r>
            <a:r>
              <a:rPr lang="en-US" altLang="en-US" sz="1600" dirty="0" err="1"/>
              <a:t>Luhman</a:t>
            </a:r>
            <a:r>
              <a:rPr lang="en-US" altLang="en-US" sz="1600" dirty="0"/>
              <a:t>, J. (2007) Parental holding and positioning to decrease IV distress in young children: A randomized controlled trial. </a:t>
            </a:r>
            <a:r>
              <a:rPr lang="en-US" altLang="en-US" sz="1600" i="1" dirty="0"/>
              <a:t>Journal of Pediatric Nursing, 22, </a:t>
            </a:r>
            <a:r>
              <a:rPr lang="en-US" altLang="en-US" sz="1600" dirty="0"/>
              <a:t>440-447.</a:t>
            </a:r>
          </a:p>
          <a:p>
            <a:pPr eaLnBrk="1" hangingPunct="1">
              <a:spcBef>
                <a:spcPct val="50000"/>
              </a:spcBef>
              <a:buFontTx/>
              <a:buNone/>
            </a:pPr>
            <a:endParaRPr lang="en-US" altLang="en-US" sz="1600" dirty="0"/>
          </a:p>
        </p:txBody>
      </p:sp>
    </p:spTree>
    <p:extLst>
      <p:ext uri="{BB962C8B-B14F-4D97-AF65-F5344CB8AC3E}">
        <p14:creationId xmlns:p14="http://schemas.microsoft.com/office/powerpoint/2010/main" val="1231527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foot IV back to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1"/>
            <a:ext cx="398145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7"/>
          <p:cNvSpPr txBox="1">
            <a:spLocks noChangeArrowheads="1"/>
          </p:cNvSpPr>
          <p:nvPr/>
        </p:nvSpPr>
        <p:spPr bwMode="auto">
          <a:xfrm>
            <a:off x="1447800" y="3222625"/>
            <a:ext cx="9220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Infant/Toddler Back to </a:t>
            </a:r>
            <a:r>
              <a:rPr lang="en-US" altLang="en-US" sz="2400" b="1" dirty="0" smtClean="0"/>
              <a:t>Front (~6 </a:t>
            </a:r>
            <a:r>
              <a:rPr lang="en-US" altLang="en-US" sz="2400" b="1" dirty="0" err="1" smtClean="0"/>
              <a:t>mo</a:t>
            </a:r>
            <a:r>
              <a:rPr lang="en-US" altLang="en-US" sz="2400" b="1" dirty="0" smtClean="0"/>
              <a:t> – 6 </a:t>
            </a:r>
            <a:r>
              <a:rPr lang="en-US" altLang="en-US" sz="2400" b="1" dirty="0" err="1" smtClean="0"/>
              <a:t>yr</a:t>
            </a:r>
            <a:r>
              <a:rPr lang="en-US" altLang="en-US" sz="2400" b="1" dirty="0" smtClean="0"/>
              <a:t>)</a:t>
            </a:r>
            <a:endParaRPr lang="en-US" altLang="en-US" sz="2400" b="1" dirty="0"/>
          </a:p>
          <a:p>
            <a:pPr algn="ctr" eaLnBrk="1" hangingPunct="1">
              <a:spcBef>
                <a:spcPct val="0"/>
              </a:spcBef>
              <a:buFontTx/>
              <a:buNone/>
            </a:pPr>
            <a:r>
              <a:rPr lang="en-US" altLang="en-US" sz="2000" b="1" dirty="0" smtClean="0"/>
              <a:t>Great </a:t>
            </a:r>
            <a:r>
              <a:rPr lang="en-US" altLang="en-US" sz="2000" b="1" dirty="0"/>
              <a:t>for: </a:t>
            </a:r>
            <a:r>
              <a:rPr lang="en-US" altLang="en-US" sz="2000" b="1" dirty="0" smtClean="0"/>
              <a:t>oral exams, </a:t>
            </a:r>
            <a:r>
              <a:rPr lang="en-US" altLang="en-US" sz="2000" b="1" dirty="0"/>
              <a:t>digital blocks, I&amp;D procedures</a:t>
            </a:r>
            <a:r>
              <a:rPr lang="en-US" altLang="en-US" sz="2000" b="1" dirty="0" smtClean="0"/>
              <a:t>, fluorescein exams</a:t>
            </a:r>
            <a:endParaRPr lang="en-US" altLang="en-US" sz="2000" b="1" dirty="0"/>
          </a:p>
        </p:txBody>
      </p:sp>
      <p:pic>
        <p:nvPicPr>
          <p:cNvPr id="6148" name="Picture 2" descr="F:\August 2013 0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04801"/>
            <a:ext cx="35306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descr="F:\August 2013 0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107387"/>
            <a:ext cx="3530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625296" y="4107387"/>
            <a:ext cx="6295994" cy="23083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t>Tips</a:t>
            </a:r>
          </a:p>
          <a:p>
            <a:pPr algn="ctr" eaLnBrk="1" hangingPunct="1">
              <a:spcBef>
                <a:spcPct val="0"/>
              </a:spcBef>
              <a:buFontTx/>
              <a:buNone/>
            </a:pPr>
            <a:r>
              <a:rPr lang="en-US" altLang="en-US" sz="2400" b="1" dirty="0" smtClean="0"/>
              <a:t>For children who are fighting, have the parent sit on the bench and give the child a bear-hug with the child on their lap. You can pinch the child’s legs in the parent’s legs as needed</a:t>
            </a:r>
            <a:endParaRPr lang="en-US" altLang="en-US" sz="2000" b="1" dirty="0"/>
          </a:p>
        </p:txBody>
      </p:sp>
    </p:spTree>
    <p:extLst>
      <p:ext uri="{BB962C8B-B14F-4D97-AF65-F5344CB8AC3E}">
        <p14:creationId xmlns:p14="http://schemas.microsoft.com/office/powerpoint/2010/main" val="3183408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Vitals front to 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1" y="838201"/>
            <a:ext cx="2727325"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ChangeArrowheads="1"/>
          </p:cNvSpPr>
          <p:nvPr/>
        </p:nvSpPr>
        <p:spPr bwMode="auto">
          <a:xfrm>
            <a:off x="2362200" y="5334001"/>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t>Infant/Toddler Front to </a:t>
            </a:r>
            <a:r>
              <a:rPr lang="en-US" altLang="en-US" sz="2400" b="1" dirty="0" smtClean="0"/>
              <a:t>Front (~ 6 </a:t>
            </a:r>
            <a:r>
              <a:rPr lang="en-US" altLang="en-US" sz="2400" b="1" dirty="0" err="1" smtClean="0"/>
              <a:t>mo</a:t>
            </a:r>
            <a:r>
              <a:rPr lang="en-US" altLang="en-US" sz="2400" b="1" dirty="0" smtClean="0"/>
              <a:t> – 6 </a:t>
            </a:r>
            <a:r>
              <a:rPr lang="en-US" altLang="en-US" sz="2400" b="1" dirty="0" err="1" smtClean="0"/>
              <a:t>yr</a:t>
            </a:r>
            <a:r>
              <a:rPr lang="en-US" altLang="en-US" sz="2400" b="1" dirty="0" smtClean="0"/>
              <a:t>)</a:t>
            </a:r>
            <a:endParaRPr lang="en-US" altLang="en-US" sz="2400" b="1" dirty="0"/>
          </a:p>
          <a:p>
            <a:pPr algn="ctr" eaLnBrk="1" hangingPunct="1">
              <a:spcBef>
                <a:spcPct val="0"/>
              </a:spcBef>
              <a:buFontTx/>
              <a:buNone/>
            </a:pPr>
            <a:r>
              <a:rPr lang="en-US" altLang="en-US" sz="2400" b="1" dirty="0" smtClean="0"/>
              <a:t>Great for</a:t>
            </a:r>
            <a:r>
              <a:rPr lang="en-US" altLang="en-US" sz="2400" b="1" dirty="0"/>
              <a:t>: </a:t>
            </a:r>
            <a:r>
              <a:rPr lang="en-US" altLang="en-US" sz="2400" b="1" dirty="0" smtClean="0"/>
              <a:t>respiratory exam, </a:t>
            </a:r>
            <a:r>
              <a:rPr lang="en-US" altLang="en-US" sz="2400" b="1" dirty="0"/>
              <a:t>digital blocks, </a:t>
            </a:r>
            <a:r>
              <a:rPr lang="en-US" altLang="en-US" sz="2400" b="1" dirty="0" smtClean="0"/>
              <a:t>laceration repair with staples, </a:t>
            </a:r>
            <a:r>
              <a:rPr lang="en-US" altLang="en-US" sz="2400" b="1" dirty="0"/>
              <a:t>I&amp;D </a:t>
            </a:r>
            <a:r>
              <a:rPr lang="en-US" altLang="en-US" sz="2400" b="1" dirty="0" smtClean="0"/>
              <a:t>procedures</a:t>
            </a:r>
            <a:endParaRPr lang="en-US" altLang="en-US" sz="2400" b="1" dirty="0"/>
          </a:p>
        </p:txBody>
      </p:sp>
      <p:pic>
        <p:nvPicPr>
          <p:cNvPr id="7172" name="Picture 2" descr="F:\August 2013 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304800"/>
            <a:ext cx="2971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F:\August 2013 0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06389"/>
            <a:ext cx="30480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descr="F:\August 2013 0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38" y="28194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descr="F:\August 2013 0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1" y="2887664"/>
            <a:ext cx="3059113"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559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NG back to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32575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NG front to 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989013"/>
            <a:ext cx="32575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NG back to fro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176" y="981075"/>
            <a:ext cx="3298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9"/>
          <p:cNvSpPr txBox="1">
            <a:spLocks noChangeArrowheads="1"/>
          </p:cNvSpPr>
          <p:nvPr/>
        </p:nvSpPr>
        <p:spPr bwMode="auto">
          <a:xfrm>
            <a:off x="4267201" y="533400"/>
            <a:ext cx="31019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Front to Front School Age</a:t>
            </a:r>
          </a:p>
        </p:txBody>
      </p:sp>
      <p:sp>
        <p:nvSpPr>
          <p:cNvPr id="11270" name="Text Box 10"/>
          <p:cNvSpPr txBox="1">
            <a:spLocks noChangeArrowheads="1"/>
          </p:cNvSpPr>
          <p:nvPr/>
        </p:nvSpPr>
        <p:spPr bwMode="auto">
          <a:xfrm>
            <a:off x="7467600" y="527050"/>
            <a:ext cx="30607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Front to Back School Age</a:t>
            </a:r>
          </a:p>
        </p:txBody>
      </p:sp>
      <p:sp>
        <p:nvSpPr>
          <p:cNvPr id="11271" name="Text Box 8"/>
          <p:cNvSpPr txBox="1">
            <a:spLocks noChangeArrowheads="1"/>
          </p:cNvSpPr>
          <p:nvPr/>
        </p:nvSpPr>
        <p:spPr bwMode="auto">
          <a:xfrm>
            <a:off x="1676400" y="533401"/>
            <a:ext cx="28194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Front to Back Infant</a:t>
            </a:r>
          </a:p>
          <a:p>
            <a:pPr eaLnBrk="1" hangingPunct="1">
              <a:spcBef>
                <a:spcPct val="50000"/>
              </a:spcBef>
              <a:buFontTx/>
              <a:buNone/>
            </a:pPr>
            <a:endParaRPr lang="en-US" altLang="en-US" sz="1800"/>
          </a:p>
        </p:txBody>
      </p:sp>
      <p:sp>
        <p:nvSpPr>
          <p:cNvPr id="11272" name="Text Box 8"/>
          <p:cNvSpPr txBox="1">
            <a:spLocks noChangeArrowheads="1"/>
          </p:cNvSpPr>
          <p:nvPr/>
        </p:nvSpPr>
        <p:spPr bwMode="auto">
          <a:xfrm>
            <a:off x="1524000" y="5348288"/>
            <a:ext cx="281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smtClean="0"/>
              <a:t>Great for</a:t>
            </a:r>
            <a:r>
              <a:rPr lang="en-US" altLang="en-US" sz="1800" b="1" dirty="0"/>
              <a:t>: staple procedures, digital blocks</a:t>
            </a:r>
            <a:r>
              <a:rPr lang="en-US" altLang="en-US" sz="1800" b="1" dirty="0" smtClean="0"/>
              <a:t>, </a:t>
            </a:r>
            <a:r>
              <a:rPr lang="en-US" altLang="en-US" sz="1800" b="1" dirty="0"/>
              <a:t>foreign body </a:t>
            </a:r>
            <a:r>
              <a:rPr lang="en-US" altLang="en-US" sz="1800" b="1" dirty="0" smtClean="0"/>
              <a:t>removals</a:t>
            </a:r>
            <a:endParaRPr lang="en-US" altLang="en-US" sz="1800" dirty="0"/>
          </a:p>
        </p:txBody>
      </p:sp>
      <p:sp>
        <p:nvSpPr>
          <p:cNvPr id="11273" name="Text Box 8"/>
          <p:cNvSpPr txBox="1">
            <a:spLocks noChangeArrowheads="1"/>
          </p:cNvSpPr>
          <p:nvPr/>
        </p:nvSpPr>
        <p:spPr bwMode="auto">
          <a:xfrm>
            <a:off x="4225925" y="5348289"/>
            <a:ext cx="3143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smtClean="0"/>
              <a:t> Great for</a:t>
            </a:r>
            <a:r>
              <a:rPr lang="en-US" altLang="en-US" sz="1800" b="1" dirty="0"/>
              <a:t>: staple procedures, foreign body </a:t>
            </a:r>
            <a:r>
              <a:rPr lang="en-US" altLang="en-US" sz="1800" b="1" dirty="0" smtClean="0"/>
              <a:t>removals</a:t>
            </a:r>
            <a:r>
              <a:rPr lang="en-US" altLang="en-US" sz="1800" b="1" dirty="0"/>
              <a:t>.</a:t>
            </a:r>
            <a:endParaRPr lang="en-US" altLang="en-US" sz="1800" dirty="0"/>
          </a:p>
        </p:txBody>
      </p:sp>
      <p:sp>
        <p:nvSpPr>
          <p:cNvPr id="11274" name="Text Box 8"/>
          <p:cNvSpPr txBox="1">
            <a:spLocks noChangeArrowheads="1"/>
          </p:cNvSpPr>
          <p:nvPr/>
        </p:nvSpPr>
        <p:spPr bwMode="auto">
          <a:xfrm>
            <a:off x="7410450" y="5329238"/>
            <a:ext cx="32575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smtClean="0"/>
              <a:t>Great </a:t>
            </a:r>
            <a:r>
              <a:rPr lang="en-US" altLang="en-US" sz="1800" b="1" dirty="0"/>
              <a:t>for: head laceration repairs (without parent holding head), foreign body </a:t>
            </a:r>
            <a:r>
              <a:rPr lang="en-US" altLang="en-US" sz="1800" b="1" dirty="0" smtClean="0"/>
              <a:t>removals</a:t>
            </a:r>
            <a:r>
              <a:rPr lang="en-US" altLang="en-US" sz="1800" b="1" dirty="0"/>
              <a:t>.</a:t>
            </a:r>
            <a:endParaRPr lang="en-US" altLang="en-US" sz="1800" dirty="0"/>
          </a:p>
        </p:txBody>
      </p:sp>
    </p:spTree>
    <p:extLst>
      <p:ext uri="{BB962C8B-B14F-4D97-AF65-F5344CB8AC3E}">
        <p14:creationId xmlns:p14="http://schemas.microsoft.com/office/powerpoint/2010/main" val="3822608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934448" y="498097"/>
            <a:ext cx="104714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t> </a:t>
            </a:r>
            <a:r>
              <a:rPr lang="en-US" altLang="en-US" b="1" dirty="0"/>
              <a:t>Infant </a:t>
            </a:r>
            <a:r>
              <a:rPr lang="en-US" altLang="en-US" b="1" dirty="0" smtClean="0"/>
              <a:t>Cradle (~&lt; 6 </a:t>
            </a:r>
            <a:r>
              <a:rPr lang="en-US" altLang="en-US" b="1" dirty="0" err="1" smtClean="0"/>
              <a:t>mo</a:t>
            </a:r>
            <a:r>
              <a:rPr lang="en-US" altLang="en-US" b="1" dirty="0" smtClean="0"/>
              <a:t>)</a:t>
            </a:r>
            <a:endParaRPr lang="en-US" altLang="en-US" b="1" dirty="0"/>
          </a:p>
          <a:p>
            <a:pPr algn="ctr" eaLnBrk="1" hangingPunct="1">
              <a:spcBef>
                <a:spcPct val="0"/>
              </a:spcBef>
              <a:buFontTx/>
              <a:buNone/>
            </a:pPr>
            <a:r>
              <a:rPr lang="en-US" altLang="en-US" sz="2800" b="1" dirty="0" smtClean="0"/>
              <a:t>Great for</a:t>
            </a:r>
            <a:r>
              <a:rPr lang="en-US" altLang="en-US" sz="2800" b="1" dirty="0"/>
              <a:t>: </a:t>
            </a:r>
            <a:r>
              <a:rPr lang="en-US" altLang="en-US" sz="2800" b="1" dirty="0" smtClean="0"/>
              <a:t>digital </a:t>
            </a:r>
            <a:r>
              <a:rPr lang="en-US" altLang="en-US" sz="2800" b="1" dirty="0"/>
              <a:t>blocks</a:t>
            </a:r>
            <a:r>
              <a:rPr lang="en-US" altLang="en-US" sz="2800" b="1" dirty="0" smtClean="0"/>
              <a:t>, </a:t>
            </a:r>
            <a:r>
              <a:rPr lang="en-US" altLang="en-US" sz="2800" b="1" dirty="0"/>
              <a:t>I&amp;D </a:t>
            </a:r>
            <a:r>
              <a:rPr lang="en-US" altLang="en-US" sz="2800" b="1" dirty="0" smtClean="0"/>
              <a:t>procedures, fluorescein exam.</a:t>
            </a:r>
            <a:endParaRPr lang="en-US" altLang="en-US" sz="2800" b="1" dirty="0"/>
          </a:p>
        </p:txBody>
      </p:sp>
      <p:pic>
        <p:nvPicPr>
          <p:cNvPr id="8196" name="Picture 2" descr="F:\August 2013 045.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6477" r="-20" b="13199"/>
          <a:stretch/>
        </p:blipFill>
        <p:spPr bwMode="auto">
          <a:xfrm>
            <a:off x="416785" y="1699764"/>
            <a:ext cx="3653591" cy="397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4" descr="Leg IM craddling"/>
          <p:cNvPicPr>
            <a:picLocks noChangeAspect="1" noChangeArrowheads="1"/>
          </p:cNvPicPr>
          <p:nvPr/>
        </p:nvPicPr>
        <p:blipFill rotWithShape="1">
          <a:blip r:embed="rId4">
            <a:extLst>
              <a:ext uri="{28A0092B-C50C-407E-A947-70E740481C1C}">
                <a14:useLocalDpi xmlns:a14="http://schemas.microsoft.com/office/drawing/2010/main" val="0"/>
              </a:ext>
            </a:extLst>
          </a:blip>
          <a:srcRect l="-1838" t="18454" r="5815" b="11649"/>
          <a:stretch/>
        </p:blipFill>
        <p:spPr bwMode="auto">
          <a:xfrm>
            <a:off x="4070376" y="1819033"/>
            <a:ext cx="4480928" cy="385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8693426" y="2777385"/>
            <a:ext cx="3131612"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t>Tips</a:t>
            </a:r>
          </a:p>
          <a:p>
            <a:pPr algn="ctr" eaLnBrk="1" hangingPunct="1">
              <a:spcBef>
                <a:spcPct val="0"/>
              </a:spcBef>
              <a:buFontTx/>
              <a:buNone/>
            </a:pPr>
            <a:r>
              <a:rPr lang="en-US" altLang="en-US" sz="2400" b="1" dirty="0" smtClean="0"/>
              <a:t>For infants who are fussy and strong, swaddle the baby and leave the needed body-part exposed</a:t>
            </a:r>
            <a:endParaRPr lang="en-US" altLang="en-US" sz="2000" b="1" dirty="0"/>
          </a:p>
        </p:txBody>
      </p:sp>
    </p:spTree>
    <p:extLst>
      <p:ext uri="{BB962C8B-B14F-4D97-AF65-F5344CB8AC3E}">
        <p14:creationId xmlns:p14="http://schemas.microsoft.com/office/powerpoint/2010/main" val="706574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August 2013 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3125788"/>
            <a:ext cx="34782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F:\August 2013 0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6" y="466725"/>
            <a:ext cx="33496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p:cNvSpPr txBox="1">
            <a:spLocks noChangeArrowheads="1"/>
          </p:cNvSpPr>
          <p:nvPr/>
        </p:nvSpPr>
        <p:spPr bwMode="auto">
          <a:xfrm>
            <a:off x="1090863" y="5721351"/>
            <a:ext cx="107000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t> </a:t>
            </a:r>
            <a:r>
              <a:rPr lang="en-US" altLang="en-US" sz="2800" b="1" dirty="0"/>
              <a:t>Infant </a:t>
            </a:r>
            <a:r>
              <a:rPr lang="en-US" altLang="en-US" sz="2800" b="1" dirty="0" smtClean="0"/>
              <a:t>“Top-Only” Swaddle (~&lt; 6 </a:t>
            </a:r>
            <a:r>
              <a:rPr lang="en-US" altLang="en-US" sz="2800" b="1" dirty="0" err="1" smtClean="0"/>
              <a:t>mo</a:t>
            </a:r>
            <a:r>
              <a:rPr lang="en-US" altLang="en-US" sz="2800" b="1" dirty="0" smtClean="0"/>
              <a:t>)</a:t>
            </a:r>
            <a:endParaRPr lang="en-US" altLang="en-US" sz="2800" b="1" dirty="0"/>
          </a:p>
          <a:p>
            <a:pPr algn="ctr" eaLnBrk="1" hangingPunct="1">
              <a:spcBef>
                <a:spcPct val="0"/>
              </a:spcBef>
              <a:buFontTx/>
              <a:buNone/>
            </a:pPr>
            <a:r>
              <a:rPr lang="en-US" altLang="en-US" sz="2400" b="1" dirty="0"/>
              <a:t>Can be used for: </a:t>
            </a:r>
            <a:r>
              <a:rPr lang="en-US" altLang="en-US" sz="2400" b="1" dirty="0" smtClean="0"/>
              <a:t>LP’s, buttock abscess I&amp;D, hair tourniquet removal</a:t>
            </a:r>
            <a:endParaRPr lang="en-US" altLang="en-US" sz="2400" b="1" dirty="0"/>
          </a:p>
        </p:txBody>
      </p:sp>
      <p:pic>
        <p:nvPicPr>
          <p:cNvPr id="9221" name="Picture 2" descr="F:\August 2013 0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125788"/>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descr="F:\August 2013 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1" y="466725"/>
            <a:ext cx="3478213"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805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ugust 2013 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14" y="1668528"/>
            <a:ext cx="5083480" cy="385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F:\August 2013 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580" y="1668527"/>
            <a:ext cx="5137890" cy="385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738313" y="160422"/>
            <a:ext cx="11454063"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t> </a:t>
            </a:r>
            <a:r>
              <a:rPr lang="en-US" altLang="en-US" b="1" dirty="0"/>
              <a:t>Front to Front lying down</a:t>
            </a:r>
          </a:p>
          <a:p>
            <a:pPr algn="ctr" eaLnBrk="1" hangingPunct="1">
              <a:spcBef>
                <a:spcPct val="0"/>
              </a:spcBef>
              <a:buFontTx/>
              <a:buNone/>
            </a:pPr>
            <a:r>
              <a:rPr lang="en-US" altLang="en-US" sz="2800" b="1" dirty="0" smtClean="0"/>
              <a:t>Great for</a:t>
            </a:r>
            <a:r>
              <a:rPr lang="en-US" altLang="en-US" sz="2800" b="1" dirty="0"/>
              <a:t>: facial sutures</a:t>
            </a:r>
            <a:r>
              <a:rPr lang="en-US" altLang="en-US" sz="2800" b="1" dirty="0" smtClean="0"/>
              <a:t>, arm/hand sutures, anterior leg sutures, nose/ear foreign body removal, very difficult ear exams.</a:t>
            </a:r>
            <a:endParaRPr lang="en-US" altLang="en-US" sz="2800" b="1" dirty="0"/>
          </a:p>
        </p:txBody>
      </p:sp>
      <p:sp>
        <p:nvSpPr>
          <p:cNvPr id="7" name="Text Box 6"/>
          <p:cNvSpPr txBox="1">
            <a:spLocks noChangeArrowheads="1"/>
          </p:cNvSpPr>
          <p:nvPr/>
        </p:nvSpPr>
        <p:spPr bwMode="auto">
          <a:xfrm>
            <a:off x="300942" y="5592239"/>
            <a:ext cx="11742669" cy="11387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t> </a:t>
            </a:r>
            <a:r>
              <a:rPr lang="en-US" altLang="en-US" sz="2400" b="1" dirty="0" smtClean="0"/>
              <a:t>Tips:</a:t>
            </a:r>
            <a:endParaRPr lang="en-US" altLang="en-US" sz="2400" b="1" dirty="0"/>
          </a:p>
          <a:p>
            <a:pPr algn="ctr" eaLnBrk="1" hangingPunct="1">
              <a:spcBef>
                <a:spcPct val="0"/>
              </a:spcBef>
              <a:buFontTx/>
              <a:buNone/>
            </a:pPr>
            <a:r>
              <a:rPr lang="en-US" altLang="en-US" sz="2000" b="1" dirty="0" smtClean="0"/>
              <a:t>If the child is squirmy or the procedure is painful, raise the bed and have the parent lay forward on top of the child’s trunk while holding the child’s hands (this technique is like magic)</a:t>
            </a:r>
            <a:endParaRPr lang="en-US" altLang="en-US" sz="2000" b="1" dirty="0"/>
          </a:p>
        </p:txBody>
      </p:sp>
    </p:spTree>
    <p:extLst>
      <p:ext uri="{BB962C8B-B14F-4D97-AF65-F5344CB8AC3E}">
        <p14:creationId xmlns:p14="http://schemas.microsoft.com/office/powerpoint/2010/main" val="15488395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Arm IM back to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304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Arm IM Stradd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1219200"/>
            <a:ext cx="304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Leg IM Side s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219200"/>
            <a:ext cx="304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8"/>
          <p:cNvSpPr txBox="1">
            <a:spLocks noChangeArrowheads="1"/>
          </p:cNvSpPr>
          <p:nvPr/>
        </p:nvSpPr>
        <p:spPr bwMode="auto">
          <a:xfrm>
            <a:off x="1600200" y="609600"/>
            <a:ext cx="3048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Front to Back School Age</a:t>
            </a:r>
          </a:p>
        </p:txBody>
      </p:sp>
      <p:sp>
        <p:nvSpPr>
          <p:cNvPr id="12294" name="Text Box 9"/>
          <p:cNvSpPr txBox="1">
            <a:spLocks noChangeArrowheads="1"/>
          </p:cNvSpPr>
          <p:nvPr/>
        </p:nvSpPr>
        <p:spPr bwMode="auto">
          <a:xfrm>
            <a:off x="4876800" y="6096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Straddle School Age</a:t>
            </a:r>
          </a:p>
        </p:txBody>
      </p:sp>
      <p:sp>
        <p:nvSpPr>
          <p:cNvPr id="12295" name="Text Box 10"/>
          <p:cNvSpPr txBox="1">
            <a:spLocks noChangeArrowheads="1"/>
          </p:cNvSpPr>
          <p:nvPr/>
        </p:nvSpPr>
        <p:spPr bwMode="auto">
          <a:xfrm>
            <a:off x="7848600" y="62865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Side Sit School Age</a:t>
            </a:r>
          </a:p>
        </p:txBody>
      </p:sp>
      <p:sp>
        <p:nvSpPr>
          <p:cNvPr id="12298" name="Text Box 8"/>
          <p:cNvSpPr txBox="1">
            <a:spLocks noChangeArrowheads="1"/>
          </p:cNvSpPr>
          <p:nvPr/>
        </p:nvSpPr>
        <p:spPr bwMode="auto">
          <a:xfrm>
            <a:off x="1233237" y="5626015"/>
            <a:ext cx="97255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smtClean="0"/>
              <a:t>Great for</a:t>
            </a:r>
            <a:r>
              <a:rPr lang="en-US" altLang="en-US" sz="2800" b="1" dirty="0"/>
              <a:t>: </a:t>
            </a:r>
            <a:r>
              <a:rPr lang="en-US" altLang="en-US" sz="2800" b="1" dirty="0" smtClean="0"/>
              <a:t>initial exams, laceration repair,</a:t>
            </a:r>
            <a:r>
              <a:rPr lang="en-US" altLang="en-US" sz="2800" dirty="0" smtClean="0"/>
              <a:t> </a:t>
            </a:r>
            <a:r>
              <a:rPr lang="en-US" altLang="en-US" sz="2800" b="1" dirty="0"/>
              <a:t>digital </a:t>
            </a:r>
            <a:r>
              <a:rPr lang="en-US" altLang="en-US" sz="2800" b="1" dirty="0" smtClean="0"/>
              <a:t>blocks, initiation of procedural sedation</a:t>
            </a:r>
            <a:endParaRPr lang="en-US" altLang="en-US" sz="2800" b="1" dirty="0"/>
          </a:p>
        </p:txBody>
      </p:sp>
    </p:spTree>
    <p:extLst>
      <p:ext uri="{BB962C8B-B14F-4D97-AF65-F5344CB8AC3E}">
        <p14:creationId xmlns:p14="http://schemas.microsoft.com/office/powerpoint/2010/main" val="26416427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LIFE TIPS</a:t>
            </a:r>
            <a:endParaRPr lang="en-US" dirty="0"/>
          </a:p>
        </p:txBody>
      </p:sp>
      <p:sp>
        <p:nvSpPr>
          <p:cNvPr id="3" name="Content Placeholder 2"/>
          <p:cNvSpPr>
            <a:spLocks noGrp="1"/>
          </p:cNvSpPr>
          <p:nvPr>
            <p:ph idx="1"/>
          </p:nvPr>
        </p:nvSpPr>
        <p:spPr>
          <a:xfrm>
            <a:off x="593558" y="1580050"/>
            <a:ext cx="10892589" cy="4933045"/>
          </a:xfrm>
        </p:spPr>
        <p:txBody>
          <a:bodyPr>
            <a:noAutofit/>
          </a:bodyPr>
          <a:lstStyle/>
          <a:p>
            <a:r>
              <a:rPr lang="en-US" sz="2800" dirty="0" smtClean="0"/>
              <a:t>Use child-friendly language when explaining procedures (especially ages 2-12)</a:t>
            </a:r>
          </a:p>
          <a:p>
            <a:r>
              <a:rPr lang="en-US" sz="2800" dirty="0" smtClean="0"/>
              <a:t>Keep the parents as close to the child as possible and give them a “job” if you can</a:t>
            </a:r>
          </a:p>
          <a:p>
            <a:r>
              <a:rPr lang="en-US" sz="2800" dirty="0" smtClean="0"/>
              <a:t>Make sure the parents are clear about what will happen and also that they are comfortable with the plan</a:t>
            </a:r>
          </a:p>
          <a:p>
            <a:r>
              <a:rPr lang="en-US" sz="2800" dirty="0" smtClean="0"/>
              <a:t>Use distraction tools liberally</a:t>
            </a:r>
          </a:p>
          <a:p>
            <a:r>
              <a:rPr lang="en-US" sz="2800" dirty="0" smtClean="0"/>
              <a:t>CALL Child Life for ALL procedures and difficult exams</a:t>
            </a:r>
          </a:p>
          <a:p>
            <a:r>
              <a:rPr lang="en-US" sz="2800" dirty="0" smtClean="0"/>
              <a:t>Utilize one of the </a:t>
            </a:r>
            <a:r>
              <a:rPr lang="en-US" sz="2800" dirty="0" smtClean="0"/>
              <a:t>nurses </a:t>
            </a:r>
            <a:r>
              <a:rPr lang="en-US" sz="2800" dirty="0" smtClean="0"/>
              <a:t>if Child Life is not available.</a:t>
            </a:r>
          </a:p>
        </p:txBody>
      </p:sp>
    </p:spTree>
    <p:extLst>
      <p:ext uri="{BB962C8B-B14F-4D97-AF65-F5344CB8AC3E}">
        <p14:creationId xmlns:p14="http://schemas.microsoft.com/office/powerpoint/2010/main" val="4104906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12035"/>
            <a:ext cx="10353762" cy="970450"/>
          </a:xfrm>
        </p:spPr>
        <p:txBody>
          <a:bodyPr>
            <a:normAutofit fontScale="90000"/>
          </a:bodyPr>
          <a:lstStyle/>
          <a:p>
            <a:r>
              <a:rPr lang="en-US" dirty="0" smtClean="0"/>
              <a:t>Pediatric Emergency Department and Urgent Care</a:t>
            </a:r>
            <a:r>
              <a:rPr lang="en-US" dirty="0" smtClean="0"/>
              <a:t> </a:t>
            </a:r>
            <a:r>
              <a:rPr lang="en-US" dirty="0" smtClean="0"/>
              <a:t>Demographics</a:t>
            </a:r>
            <a:endParaRPr lang="en-US" dirty="0"/>
          </a:p>
        </p:txBody>
      </p:sp>
      <p:sp>
        <p:nvSpPr>
          <p:cNvPr id="3" name="Content Placeholder 2"/>
          <p:cNvSpPr>
            <a:spLocks noGrp="1"/>
          </p:cNvSpPr>
          <p:nvPr>
            <p:ph idx="1"/>
          </p:nvPr>
        </p:nvSpPr>
        <p:spPr>
          <a:xfrm>
            <a:off x="371060" y="1182486"/>
            <a:ext cx="11396869" cy="5284576"/>
          </a:xfrm>
        </p:spPr>
        <p:txBody>
          <a:bodyPr>
            <a:noAutofit/>
          </a:bodyPr>
          <a:lstStyle/>
          <a:p>
            <a:r>
              <a:rPr lang="en-US" sz="3200" dirty="0" smtClean="0"/>
              <a:t>We see ALL patients age 0-19 with Urgent Care or Emergency Department </a:t>
            </a:r>
            <a:r>
              <a:rPr lang="en-US" sz="3200" dirty="0" smtClean="0"/>
              <a:t>complaints</a:t>
            </a:r>
            <a:endParaRPr lang="en-US" sz="3200" dirty="0" smtClean="0"/>
          </a:p>
          <a:p>
            <a:pPr lvl="1"/>
            <a:r>
              <a:rPr lang="en-US" sz="2800" dirty="0" smtClean="0"/>
              <a:t>Exceptions:</a:t>
            </a:r>
          </a:p>
          <a:p>
            <a:pPr lvl="2"/>
            <a:r>
              <a:rPr lang="en-US" sz="2400" dirty="0" smtClean="0"/>
              <a:t>“Trauma Activations” who are 16-19 years old go to the Trauma side of the ED, however, ALL “Trauma Alerts” come to </a:t>
            </a:r>
            <a:r>
              <a:rPr lang="en-US" sz="2400" dirty="0" smtClean="0"/>
              <a:t>the Pediatric Emergency Department</a:t>
            </a:r>
            <a:endParaRPr lang="en-US" sz="2400" dirty="0" smtClean="0"/>
          </a:p>
          <a:p>
            <a:pPr lvl="3"/>
            <a:r>
              <a:rPr lang="en-US" sz="2200" dirty="0" smtClean="0"/>
              <a:t>Alert = could become sick, Activation = is already really sick</a:t>
            </a:r>
          </a:p>
          <a:p>
            <a:pPr lvl="2"/>
            <a:r>
              <a:rPr lang="en-US" sz="2400" dirty="0" smtClean="0"/>
              <a:t>Pregnant patients who have a gestational age &gt;14 weeks with pregnancy related complaints should go to OB screening unless brought in by ambulance</a:t>
            </a:r>
          </a:p>
          <a:p>
            <a:pPr lvl="2"/>
            <a:r>
              <a:rPr lang="en-US" sz="2400" dirty="0" smtClean="0"/>
              <a:t>Immediate family members of </a:t>
            </a:r>
            <a:r>
              <a:rPr lang="en-US" sz="2400" dirty="0" smtClean="0"/>
              <a:t>a pediatric  </a:t>
            </a:r>
            <a:r>
              <a:rPr lang="en-US" sz="2400" dirty="0" smtClean="0"/>
              <a:t>patient who are &gt;19 years old can be seen </a:t>
            </a:r>
            <a:r>
              <a:rPr lang="en-US" sz="2400" dirty="0" smtClean="0"/>
              <a:t>by </a:t>
            </a:r>
            <a:r>
              <a:rPr lang="en-US" sz="2400" dirty="0" smtClean="0"/>
              <a:t>ANY resident but there must be an EM attending who approves checking in these patients and who is willing to staff the patient.</a:t>
            </a:r>
          </a:p>
          <a:p>
            <a:pPr lvl="2"/>
            <a:endParaRPr lang="en-US" sz="2400" dirty="0"/>
          </a:p>
        </p:txBody>
      </p:sp>
    </p:spTree>
    <p:extLst>
      <p:ext uri="{BB962C8B-B14F-4D97-AF65-F5344CB8AC3E}">
        <p14:creationId xmlns:p14="http://schemas.microsoft.com/office/powerpoint/2010/main" val="1767933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06017"/>
            <a:ext cx="10353762" cy="970450"/>
          </a:xfrm>
        </p:spPr>
        <p:txBody>
          <a:bodyPr/>
          <a:lstStyle/>
          <a:p>
            <a:r>
              <a:rPr lang="en-US" dirty="0" smtClean="0"/>
              <a:t>Patient Updates/Tips for Communication</a:t>
            </a:r>
            <a:endParaRPr lang="en-US" dirty="0"/>
          </a:p>
        </p:txBody>
      </p:sp>
      <p:sp>
        <p:nvSpPr>
          <p:cNvPr id="3" name="Content Placeholder 2"/>
          <p:cNvSpPr>
            <a:spLocks noGrp="1"/>
          </p:cNvSpPr>
          <p:nvPr>
            <p:ph idx="1"/>
          </p:nvPr>
        </p:nvSpPr>
        <p:spPr>
          <a:xfrm>
            <a:off x="331304" y="1076467"/>
            <a:ext cx="11436626" cy="5430350"/>
          </a:xfrm>
        </p:spPr>
        <p:txBody>
          <a:bodyPr>
            <a:normAutofit/>
          </a:bodyPr>
          <a:lstStyle/>
          <a:p>
            <a:r>
              <a:rPr lang="en-US" sz="2400" dirty="0" smtClean="0"/>
              <a:t>If it has been 1-2 hours since you last saw your patient, we expect you touch base with the family to tell them what they are waiting on.</a:t>
            </a:r>
          </a:p>
          <a:p>
            <a:r>
              <a:rPr lang="en-US" sz="2400" dirty="0" smtClean="0"/>
              <a:t>Be careful telling the family what the plan is before staffing the patient, as sometimes it will change after talking to the attending.</a:t>
            </a:r>
          </a:p>
          <a:p>
            <a:r>
              <a:rPr lang="en-US" sz="2400" dirty="0" smtClean="0"/>
              <a:t>Always ask the parents or patient “what they are most worried about” with the visit. This helps focus your counseling and also can uncover valuable clinical information.</a:t>
            </a:r>
          </a:p>
          <a:p>
            <a:r>
              <a:rPr lang="en-US" sz="2400" dirty="0" smtClean="0"/>
              <a:t>Apologize for their wait (it always feels like a long wait, even if it isn’t).</a:t>
            </a:r>
          </a:p>
          <a:p>
            <a:r>
              <a:rPr lang="en-US" sz="2400" dirty="0" smtClean="0"/>
              <a:t>Give time estimates that are about 2 times more than you think they will be (since we often underestimate how long things will take).</a:t>
            </a:r>
          </a:p>
          <a:p>
            <a:r>
              <a:rPr lang="en-US" sz="2400" dirty="0" smtClean="0"/>
              <a:t>If parents are having a hard time conveying a coherent story or are telling you things that have no clinical relevance, stand-up and examine the patient to break up the discussion, then sit down and finish your history.</a:t>
            </a:r>
          </a:p>
          <a:p>
            <a:endParaRPr lang="en-US" sz="2400" dirty="0"/>
          </a:p>
        </p:txBody>
      </p:sp>
    </p:spTree>
    <p:extLst>
      <p:ext uri="{BB962C8B-B14F-4D97-AF65-F5344CB8AC3E}">
        <p14:creationId xmlns:p14="http://schemas.microsoft.com/office/powerpoint/2010/main" val="3983988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91548"/>
            <a:ext cx="10353762" cy="970450"/>
          </a:xfrm>
        </p:spPr>
        <p:txBody>
          <a:bodyPr/>
          <a:lstStyle/>
          <a:p>
            <a:r>
              <a:rPr lang="en-US" dirty="0" smtClean="0"/>
              <a:t>Patient Updates/Tips for Communication</a:t>
            </a:r>
            <a:endParaRPr lang="en-US" dirty="0"/>
          </a:p>
        </p:txBody>
      </p:sp>
      <p:sp>
        <p:nvSpPr>
          <p:cNvPr id="3" name="Content Placeholder 2"/>
          <p:cNvSpPr>
            <a:spLocks noGrp="1"/>
          </p:cNvSpPr>
          <p:nvPr>
            <p:ph idx="1"/>
          </p:nvPr>
        </p:nvSpPr>
        <p:spPr>
          <a:xfrm>
            <a:off x="424070" y="1261999"/>
            <a:ext cx="11317356" cy="5350836"/>
          </a:xfrm>
        </p:spPr>
        <p:txBody>
          <a:bodyPr>
            <a:normAutofit/>
          </a:bodyPr>
          <a:lstStyle/>
          <a:p>
            <a:r>
              <a:rPr lang="en-US" sz="2400" dirty="0" smtClean="0"/>
              <a:t>When parents bring their child in for things that seem non-urgent, they are often trying to address one of a few basic needs or concerns:</a:t>
            </a:r>
          </a:p>
          <a:p>
            <a:pPr lvl="1">
              <a:spcBef>
                <a:spcPts val="0"/>
              </a:spcBef>
              <a:spcAft>
                <a:spcPts val="0"/>
              </a:spcAft>
            </a:pPr>
            <a:r>
              <a:rPr lang="en-US" sz="2200" dirty="0" smtClean="0"/>
              <a:t>Peace: parents can get overwhelmed by the needs of sick children</a:t>
            </a:r>
          </a:p>
          <a:p>
            <a:pPr lvl="2">
              <a:spcBef>
                <a:spcPts val="0"/>
              </a:spcBef>
              <a:spcAft>
                <a:spcPts val="1200"/>
              </a:spcAft>
            </a:pPr>
            <a:r>
              <a:rPr lang="en-US" sz="1800" dirty="0"/>
              <a:t>Common Chief Complaints</a:t>
            </a:r>
            <a:r>
              <a:rPr lang="en-US" sz="1800" dirty="0" smtClean="0"/>
              <a:t>: fussiness, abdominal pain, diarrhea, vomiting</a:t>
            </a:r>
            <a:endParaRPr lang="en-US" sz="1800" dirty="0"/>
          </a:p>
          <a:p>
            <a:pPr lvl="1">
              <a:spcBef>
                <a:spcPts val="0"/>
              </a:spcBef>
              <a:spcAft>
                <a:spcPts val="0"/>
              </a:spcAft>
            </a:pPr>
            <a:r>
              <a:rPr lang="en-US" sz="2200" dirty="0" smtClean="0"/>
              <a:t>Fear: parents often worry they will miss some horrible diagnosis (aka; cancer) </a:t>
            </a:r>
          </a:p>
          <a:p>
            <a:pPr lvl="2">
              <a:spcBef>
                <a:spcPts val="0"/>
              </a:spcBef>
              <a:spcAft>
                <a:spcPts val="1200"/>
              </a:spcAft>
            </a:pPr>
            <a:r>
              <a:rPr lang="en-US" sz="1800" dirty="0"/>
              <a:t>Common Chief </a:t>
            </a:r>
            <a:r>
              <a:rPr lang="en-US" sz="1800" dirty="0" smtClean="0"/>
              <a:t>Complaints: swollen lymph node, fatigue, polyuria, headache </a:t>
            </a:r>
          </a:p>
          <a:p>
            <a:pPr lvl="1">
              <a:spcBef>
                <a:spcPts val="0"/>
              </a:spcBef>
              <a:spcAft>
                <a:spcPts val="0"/>
              </a:spcAft>
            </a:pPr>
            <a:r>
              <a:rPr lang="en-US" sz="2200" dirty="0" smtClean="0"/>
              <a:t>Sleep: Similar to residents, parents are chronically sleep deprived and will do whatever it takes to get some sleep</a:t>
            </a:r>
          </a:p>
          <a:p>
            <a:pPr lvl="2">
              <a:spcBef>
                <a:spcPts val="0"/>
              </a:spcBef>
              <a:spcAft>
                <a:spcPts val="1200"/>
              </a:spcAft>
            </a:pPr>
            <a:r>
              <a:rPr lang="en-US" sz="1800" dirty="0"/>
              <a:t>Common Chief </a:t>
            </a:r>
            <a:r>
              <a:rPr lang="en-US" sz="1800" dirty="0" smtClean="0"/>
              <a:t>Complaints: coughing all night, fever, fussiness, abdominal pain</a:t>
            </a:r>
          </a:p>
          <a:p>
            <a:pPr lvl="1">
              <a:spcBef>
                <a:spcPts val="0"/>
              </a:spcBef>
              <a:spcAft>
                <a:spcPts val="0"/>
              </a:spcAft>
            </a:pPr>
            <a:r>
              <a:rPr lang="en-US" sz="2200" dirty="0" smtClean="0"/>
              <a:t>Guilt: Parents are frequently pressured by other “overly opinionated” family members to bring their child in to the ED</a:t>
            </a:r>
          </a:p>
          <a:p>
            <a:pPr lvl="2">
              <a:spcBef>
                <a:spcPts val="0"/>
              </a:spcBef>
              <a:spcAft>
                <a:spcPts val="0"/>
              </a:spcAft>
            </a:pPr>
            <a:r>
              <a:rPr lang="en-US" sz="1800" dirty="0" smtClean="0"/>
              <a:t>Common Chief Complaints: high fever, lymph nodes, prolonged cough, head injuries, not eating enough</a:t>
            </a:r>
          </a:p>
          <a:p>
            <a:pPr marL="36900" indent="0">
              <a:buNone/>
            </a:pPr>
            <a:r>
              <a:rPr lang="en-US" sz="2400" dirty="0" smtClean="0"/>
              <a:t>*** When you ask parents what they are most worried about, you often uncover the motivation behind their visit. This can focus your counseling and speed up discharge.</a:t>
            </a:r>
          </a:p>
        </p:txBody>
      </p:sp>
    </p:spTree>
    <p:extLst>
      <p:ext uri="{BB962C8B-B14F-4D97-AF65-F5344CB8AC3E}">
        <p14:creationId xmlns:p14="http://schemas.microsoft.com/office/powerpoint/2010/main" val="593905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19270"/>
            <a:ext cx="10353762" cy="970450"/>
          </a:xfrm>
        </p:spPr>
        <p:txBody>
          <a:bodyPr/>
          <a:lstStyle/>
          <a:p>
            <a:r>
              <a:rPr lang="en-US" dirty="0" smtClean="0"/>
              <a:t>Discharges</a:t>
            </a:r>
            <a:endParaRPr lang="en-US" dirty="0"/>
          </a:p>
        </p:txBody>
      </p:sp>
      <p:sp>
        <p:nvSpPr>
          <p:cNvPr id="3" name="Content Placeholder 2"/>
          <p:cNvSpPr>
            <a:spLocks noGrp="1"/>
          </p:cNvSpPr>
          <p:nvPr>
            <p:ph idx="1"/>
          </p:nvPr>
        </p:nvSpPr>
        <p:spPr>
          <a:xfrm>
            <a:off x="516836" y="1089720"/>
            <a:ext cx="11184834" cy="5483358"/>
          </a:xfrm>
        </p:spPr>
        <p:txBody>
          <a:bodyPr>
            <a:normAutofit/>
          </a:bodyPr>
          <a:lstStyle/>
          <a:p>
            <a:r>
              <a:rPr lang="en-US" sz="3200" dirty="0" smtClean="0"/>
              <a:t>In order to discharge a patient the following things must be completed</a:t>
            </a:r>
          </a:p>
          <a:p>
            <a:pPr marL="792900" lvl="1" indent="-342900">
              <a:buFont typeface="+mj-lt"/>
              <a:buAutoNum type="arabicPeriod"/>
            </a:pPr>
            <a:r>
              <a:rPr lang="en-US" sz="2800" dirty="0" smtClean="0"/>
              <a:t>Discuss plan to discharge patient with attending and then with patient/family.</a:t>
            </a:r>
          </a:p>
          <a:p>
            <a:pPr marL="792900" lvl="1" indent="-342900">
              <a:buFont typeface="+mj-lt"/>
              <a:buAutoNum type="arabicPeriod"/>
            </a:pPr>
            <a:r>
              <a:rPr lang="en-US" sz="2800" dirty="0" smtClean="0"/>
              <a:t>Choose a “clinical impression” in the discharge navigator (ask the attending if you are unsure)</a:t>
            </a:r>
          </a:p>
          <a:p>
            <a:pPr marL="792900" lvl="1" indent="-342900">
              <a:buFont typeface="+mj-lt"/>
              <a:buAutoNum type="arabicPeriod"/>
            </a:pPr>
            <a:r>
              <a:rPr lang="en-US" sz="2800" dirty="0" smtClean="0"/>
              <a:t>Write return precautions and follow up instructions</a:t>
            </a:r>
          </a:p>
        </p:txBody>
      </p:sp>
    </p:spTree>
    <p:extLst>
      <p:ext uri="{BB962C8B-B14F-4D97-AF65-F5344CB8AC3E}">
        <p14:creationId xmlns:p14="http://schemas.microsoft.com/office/powerpoint/2010/main" val="33598780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19270"/>
            <a:ext cx="10353762" cy="970450"/>
          </a:xfrm>
        </p:spPr>
        <p:txBody>
          <a:bodyPr/>
          <a:lstStyle/>
          <a:p>
            <a:r>
              <a:rPr lang="en-US" dirty="0" smtClean="0"/>
              <a:t>Discharges</a:t>
            </a:r>
            <a:endParaRPr lang="en-US" dirty="0"/>
          </a:p>
        </p:txBody>
      </p:sp>
      <p:sp>
        <p:nvSpPr>
          <p:cNvPr id="3" name="Content Placeholder 2"/>
          <p:cNvSpPr>
            <a:spLocks noGrp="1"/>
          </p:cNvSpPr>
          <p:nvPr>
            <p:ph idx="1"/>
          </p:nvPr>
        </p:nvSpPr>
        <p:spPr>
          <a:xfrm>
            <a:off x="516836" y="1089720"/>
            <a:ext cx="11184834" cy="5483358"/>
          </a:xfrm>
        </p:spPr>
        <p:txBody>
          <a:bodyPr>
            <a:normAutofit/>
          </a:bodyPr>
          <a:lstStyle/>
          <a:p>
            <a:r>
              <a:rPr lang="en-US" sz="3200" dirty="0" smtClean="0"/>
              <a:t>In order to discharge a patient the following things must be completed</a:t>
            </a:r>
          </a:p>
          <a:p>
            <a:pPr marL="964350" lvl="1" indent="-514350">
              <a:buFont typeface="+mj-lt"/>
              <a:buAutoNum type="arabicPeriod" startAt="4"/>
            </a:pPr>
            <a:r>
              <a:rPr lang="en-US" sz="2800" dirty="0" smtClean="0"/>
              <a:t>Choose Discharge Instructions (DCI’s) to add to the AVS  (after visit summary)</a:t>
            </a:r>
          </a:p>
          <a:p>
            <a:pPr marL="792900" lvl="1" indent="-342900">
              <a:buFont typeface="+mj-lt"/>
              <a:buAutoNum type="arabicPeriod" startAt="4"/>
            </a:pPr>
            <a:r>
              <a:rPr lang="en-US" sz="2800" dirty="0" smtClean="0"/>
              <a:t>Rx is signed by attending unless being E-prescribed (then placed on the physical chart).</a:t>
            </a:r>
          </a:p>
          <a:p>
            <a:pPr lvl="3">
              <a:buFont typeface="Wingdings" panose="05000000000000000000" pitchFamily="2" charset="2"/>
              <a:buChar char="v"/>
            </a:pPr>
            <a:r>
              <a:rPr lang="en-US" sz="2400" dirty="0"/>
              <a:t>Make sure you don’t exceed the adult max on meds and always have attending sign Rx unless you have your CO license and DEA.</a:t>
            </a:r>
          </a:p>
          <a:p>
            <a:pPr marL="792900" lvl="1" indent="-342900">
              <a:buFont typeface="+mj-lt"/>
              <a:buAutoNum type="arabicPeriod" startAt="4"/>
            </a:pPr>
            <a:r>
              <a:rPr lang="en-US" sz="2800" dirty="0" smtClean="0"/>
              <a:t>Click “Discharge” under Disposition</a:t>
            </a:r>
          </a:p>
          <a:p>
            <a:pPr marL="1431600" lvl="6" indent="-342900">
              <a:spcBef>
                <a:spcPts val="0"/>
              </a:spcBef>
              <a:spcAft>
                <a:spcPts val="0"/>
              </a:spcAft>
              <a:buFont typeface="Wingdings" panose="05000000000000000000" pitchFamily="2" charset="2"/>
              <a:buChar char="v"/>
            </a:pPr>
            <a:r>
              <a:rPr lang="en-US" sz="2400" dirty="0" smtClean="0"/>
              <a:t>DO NOT click discharge unless the patient could leave right now (aka; not waiting for meds, lab results, normal vitals, etc.)</a:t>
            </a:r>
            <a:endParaRPr lang="en-US" sz="2400" dirty="0"/>
          </a:p>
          <a:p>
            <a:pPr marL="72900" indent="0">
              <a:spcBef>
                <a:spcPts val="0"/>
              </a:spcBef>
              <a:spcAft>
                <a:spcPts val="0"/>
              </a:spcAft>
              <a:buNone/>
            </a:pPr>
            <a:endParaRPr lang="en-US" sz="2400" dirty="0" smtClean="0"/>
          </a:p>
        </p:txBody>
      </p:sp>
    </p:spTree>
    <p:extLst>
      <p:ext uri="{BB962C8B-B14F-4D97-AF65-F5344CB8AC3E}">
        <p14:creationId xmlns:p14="http://schemas.microsoft.com/office/powerpoint/2010/main" val="37948593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245" y="91746"/>
            <a:ext cx="10353762" cy="970450"/>
          </a:xfrm>
        </p:spPr>
        <p:txBody>
          <a:bodyPr/>
          <a:lstStyle/>
          <a:p>
            <a:r>
              <a:rPr lang="en-US" dirty="0" smtClean="0"/>
              <a:t>Guide to Writing Good Return Precautions</a:t>
            </a:r>
            <a:endParaRPr lang="en-US" dirty="0"/>
          </a:p>
        </p:txBody>
      </p:sp>
      <p:sp>
        <p:nvSpPr>
          <p:cNvPr id="3" name="Content Placeholder 2"/>
          <p:cNvSpPr>
            <a:spLocks noGrp="1"/>
          </p:cNvSpPr>
          <p:nvPr>
            <p:ph idx="1"/>
          </p:nvPr>
        </p:nvSpPr>
        <p:spPr>
          <a:xfrm>
            <a:off x="363312" y="875260"/>
            <a:ext cx="11666610" cy="5706319"/>
          </a:xfrm>
        </p:spPr>
        <p:txBody>
          <a:bodyPr>
            <a:noAutofit/>
          </a:bodyPr>
          <a:lstStyle/>
          <a:p>
            <a:pPr>
              <a:spcAft>
                <a:spcPts val="0"/>
              </a:spcAft>
            </a:pPr>
            <a:r>
              <a:rPr lang="en-US" sz="2800" dirty="0" smtClean="0"/>
              <a:t>Often we see return precautions written that are too general or too conservative.</a:t>
            </a:r>
          </a:p>
          <a:p>
            <a:pPr>
              <a:spcAft>
                <a:spcPts val="0"/>
              </a:spcAft>
            </a:pPr>
            <a:r>
              <a:rPr lang="en-US" sz="2800" dirty="0" smtClean="0"/>
              <a:t>Think about your </a:t>
            </a:r>
            <a:r>
              <a:rPr lang="en-US" sz="2800" dirty="0" err="1" smtClean="0"/>
              <a:t>DDx</a:t>
            </a:r>
            <a:r>
              <a:rPr lang="en-US" sz="2800" dirty="0" smtClean="0"/>
              <a:t> and what would happen to this patient if you are wrong about your presumed dx or what change in course would prompt you to change management.</a:t>
            </a:r>
          </a:p>
          <a:p>
            <a:pPr lvl="1">
              <a:spcAft>
                <a:spcPts val="0"/>
              </a:spcAft>
            </a:pPr>
            <a:r>
              <a:rPr lang="en-US" sz="2400" dirty="0" smtClean="0"/>
              <a:t>If we think a 5 </a:t>
            </a:r>
            <a:r>
              <a:rPr lang="en-US" sz="2400" dirty="0" err="1" smtClean="0"/>
              <a:t>yo</a:t>
            </a:r>
            <a:r>
              <a:rPr lang="en-US" sz="2400" dirty="0" smtClean="0"/>
              <a:t> has a URI, the </a:t>
            </a:r>
            <a:r>
              <a:rPr lang="en-US" sz="2400" dirty="0" err="1" smtClean="0"/>
              <a:t>DDx</a:t>
            </a:r>
            <a:r>
              <a:rPr lang="en-US" sz="2400" dirty="0" smtClean="0"/>
              <a:t> includes heart </a:t>
            </a:r>
            <a:r>
              <a:rPr lang="en-US" sz="2400" dirty="0"/>
              <a:t>failure and </a:t>
            </a:r>
            <a:r>
              <a:rPr lang="en-US" sz="2400" dirty="0" smtClean="0"/>
              <a:t>pneumonia. If the patient actually had one of these dx, they would start breathing faster in the next day, be listless in 1-2 days or have persistent fevers for 4-6 days total. If the URI became a LRTI with hypoxemia, the patient would breath faster and harder (prior to becoming cyanotic).</a:t>
            </a:r>
          </a:p>
          <a:p>
            <a:pPr>
              <a:spcAft>
                <a:spcPts val="0"/>
              </a:spcAft>
            </a:pPr>
            <a:r>
              <a:rPr lang="en-US" sz="2800" dirty="0" smtClean="0"/>
              <a:t>Do not tell patients to follow up with their PCP if the illness is self-resolving and there is no need </a:t>
            </a:r>
            <a:r>
              <a:rPr lang="en-US" sz="2800" dirty="0" smtClean="0"/>
              <a:t>for</a:t>
            </a:r>
            <a:r>
              <a:rPr lang="en-US" sz="2800" dirty="0" smtClean="0"/>
              <a:t> </a:t>
            </a:r>
            <a:r>
              <a:rPr lang="en-US" sz="2800" dirty="0" smtClean="0"/>
              <a:t>follow up tests </a:t>
            </a:r>
            <a:r>
              <a:rPr lang="en-US" sz="2800" dirty="0" smtClean="0"/>
              <a:t>(renal </a:t>
            </a:r>
            <a:r>
              <a:rPr lang="en-US" sz="2800" dirty="0" smtClean="0"/>
              <a:t>US </a:t>
            </a:r>
            <a:r>
              <a:rPr lang="en-US" sz="2800" dirty="0" smtClean="0"/>
              <a:t>for febrile UTI in young infants) </a:t>
            </a:r>
            <a:r>
              <a:rPr lang="en-US" sz="2800" dirty="0" smtClean="0"/>
              <a:t>or to change chronic meds (</a:t>
            </a:r>
            <a:r>
              <a:rPr lang="en-US" sz="2800" dirty="0" err="1" smtClean="0"/>
              <a:t>Flovent</a:t>
            </a:r>
            <a:r>
              <a:rPr lang="en-US" sz="2800" dirty="0" smtClean="0"/>
              <a:t> increase with asthma)</a:t>
            </a:r>
            <a:endParaRPr lang="en-US" sz="2800" dirty="0"/>
          </a:p>
        </p:txBody>
      </p:sp>
    </p:spTree>
    <p:extLst>
      <p:ext uri="{BB962C8B-B14F-4D97-AF65-F5344CB8AC3E}">
        <p14:creationId xmlns:p14="http://schemas.microsoft.com/office/powerpoint/2010/main" val="2997276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895" y="114405"/>
            <a:ext cx="10353762" cy="970450"/>
          </a:xfrm>
        </p:spPr>
        <p:txBody>
          <a:bodyPr/>
          <a:lstStyle/>
          <a:p>
            <a:r>
              <a:rPr lang="en-US" dirty="0" smtClean="0"/>
              <a:t>Follow </a:t>
            </a:r>
            <a:r>
              <a:rPr lang="en-US" dirty="0" smtClean="0"/>
              <a:t>Up</a:t>
            </a:r>
            <a:endParaRPr lang="en-US" dirty="0"/>
          </a:p>
        </p:txBody>
      </p:sp>
      <p:sp>
        <p:nvSpPr>
          <p:cNvPr id="3" name="Content Placeholder 2"/>
          <p:cNvSpPr>
            <a:spLocks noGrp="1"/>
          </p:cNvSpPr>
          <p:nvPr>
            <p:ph idx="1"/>
          </p:nvPr>
        </p:nvSpPr>
        <p:spPr/>
        <p:txBody>
          <a:bodyPr>
            <a:normAutofit fontScale="77500" lnSpcReduction="20000"/>
          </a:bodyPr>
          <a:lstStyle/>
          <a:p>
            <a:r>
              <a:rPr lang="en-US" sz="3200" dirty="0" smtClean="0"/>
              <a:t>All </a:t>
            </a:r>
            <a:r>
              <a:rPr lang="en-US" sz="3200" dirty="0" smtClean="0"/>
              <a:t>results for pending labs (e.g. cultures or GC/ chlamydia testing) will </a:t>
            </a:r>
            <a:r>
              <a:rPr lang="en-US" sz="3200" dirty="0" smtClean="0"/>
              <a:t>automatically </a:t>
            </a:r>
            <a:r>
              <a:rPr lang="en-US" sz="3200" dirty="0" smtClean="0"/>
              <a:t>appear </a:t>
            </a:r>
            <a:r>
              <a:rPr lang="en-US" sz="3200" dirty="0" smtClean="0"/>
              <a:t>in </a:t>
            </a:r>
            <a:r>
              <a:rPr lang="en-US" sz="3200" dirty="0" smtClean="0"/>
              <a:t>an</a:t>
            </a:r>
            <a:r>
              <a:rPr lang="en-US" sz="3200" dirty="0" smtClean="0"/>
              <a:t> </a:t>
            </a:r>
            <a:r>
              <a:rPr lang="en-US" sz="3200" dirty="0" smtClean="0"/>
              <a:t>in-basket results folder monitored by the APPs and </a:t>
            </a:r>
            <a:r>
              <a:rPr lang="en-US" sz="3200" dirty="0" err="1" smtClean="0"/>
              <a:t>attendings</a:t>
            </a:r>
            <a:r>
              <a:rPr lang="en-US" sz="3200" dirty="0" smtClean="0"/>
              <a:t>. </a:t>
            </a:r>
          </a:p>
          <a:p>
            <a:endParaRPr lang="en-US" sz="3200" dirty="0" smtClean="0"/>
          </a:p>
          <a:p>
            <a:r>
              <a:rPr lang="en-US" sz="3200" dirty="0" smtClean="0"/>
              <a:t>Instruct families that “no news is good news” as we only call for results that are positive or require treatment. </a:t>
            </a:r>
          </a:p>
          <a:p>
            <a:endParaRPr lang="en-US" sz="3200" dirty="0" smtClean="0"/>
          </a:p>
          <a:p>
            <a:r>
              <a:rPr lang="en-US" sz="3200" dirty="0" smtClean="0"/>
              <a:t>If your patient needs urgent follow up in the Westside, Eastside, Web or Lowry clinics, please send an Epic message to the nurse </a:t>
            </a:r>
            <a:r>
              <a:rPr lang="en-US" sz="3200" dirty="0" smtClean="0"/>
              <a:t>in-basket</a:t>
            </a:r>
            <a:r>
              <a:rPr lang="en-US" sz="3200" dirty="0" smtClean="0"/>
              <a:t> </a:t>
            </a:r>
            <a:r>
              <a:rPr lang="en-US" sz="3200" dirty="0" smtClean="0"/>
              <a:t>in that clinic</a:t>
            </a:r>
            <a:r>
              <a:rPr lang="en-US" sz="3200" dirty="0" smtClean="0"/>
              <a:t>.  The </a:t>
            </a:r>
            <a:r>
              <a:rPr lang="en-US" sz="3200" dirty="0" err="1" smtClean="0"/>
              <a:t>attendings</a:t>
            </a:r>
            <a:r>
              <a:rPr lang="en-US" sz="3200" dirty="0" smtClean="0"/>
              <a:t> can help show you how to do this.</a:t>
            </a:r>
            <a:endParaRPr lang="en-US" sz="3200" dirty="0" smtClean="0"/>
          </a:p>
        </p:txBody>
      </p:sp>
    </p:spTree>
    <p:extLst>
      <p:ext uri="{BB962C8B-B14F-4D97-AF65-F5344CB8AC3E}">
        <p14:creationId xmlns:p14="http://schemas.microsoft.com/office/powerpoint/2010/main" val="25355384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78295"/>
            <a:ext cx="10353762" cy="970450"/>
          </a:xfrm>
        </p:spPr>
        <p:txBody>
          <a:bodyPr/>
          <a:lstStyle/>
          <a:p>
            <a:r>
              <a:rPr lang="en-US" dirty="0" smtClean="0"/>
              <a:t>Teaching</a:t>
            </a:r>
            <a:endParaRPr lang="en-US" dirty="0"/>
          </a:p>
        </p:txBody>
      </p:sp>
      <p:sp>
        <p:nvSpPr>
          <p:cNvPr id="3" name="Content Placeholder 2"/>
          <p:cNvSpPr>
            <a:spLocks noGrp="1"/>
          </p:cNvSpPr>
          <p:nvPr>
            <p:ph idx="1"/>
          </p:nvPr>
        </p:nvSpPr>
        <p:spPr>
          <a:xfrm>
            <a:off x="437322" y="1248745"/>
            <a:ext cx="11264348" cy="5205064"/>
          </a:xfrm>
        </p:spPr>
        <p:txBody>
          <a:bodyPr>
            <a:noAutofit/>
          </a:bodyPr>
          <a:lstStyle/>
          <a:p>
            <a:r>
              <a:rPr lang="en-US" sz="2800" dirty="0"/>
              <a:t>Board Rounds occur each day at 5pm. Rounds should be short &lt;10 min and should review each patient on the board by stating dx and any interesting or relevant background to that dx (if it is a URI, just say URI and move on). The junior resident or student </a:t>
            </a:r>
            <a:r>
              <a:rPr lang="en-US" sz="2800" dirty="0" smtClean="0"/>
              <a:t>on the case should </a:t>
            </a:r>
            <a:r>
              <a:rPr lang="en-US" sz="2800" dirty="0"/>
              <a:t>present the patient. </a:t>
            </a:r>
          </a:p>
          <a:p>
            <a:r>
              <a:rPr lang="en-US" sz="2800" dirty="0"/>
              <a:t>Each resident is expected to read one EBM article per week from the articles sent to you at the beginning of the month.</a:t>
            </a:r>
          </a:p>
          <a:p>
            <a:r>
              <a:rPr lang="en-US" sz="2800" dirty="0" smtClean="0"/>
              <a:t>Sometimes</a:t>
            </a:r>
            <a:r>
              <a:rPr lang="en-US" sz="2800" dirty="0" smtClean="0"/>
              <a:t> </a:t>
            </a:r>
            <a:r>
              <a:rPr lang="en-US" sz="2800" dirty="0"/>
              <a:t>the clinical flow is busy so most teaching is informal (not a presentation) and brief (1-2 pearls related to </a:t>
            </a:r>
            <a:r>
              <a:rPr lang="en-US" sz="2800" dirty="0" smtClean="0"/>
              <a:t>each case</a:t>
            </a:r>
            <a:r>
              <a:rPr lang="en-US" sz="2800" dirty="0"/>
              <a:t>). This means it is your responsibility to ask </a:t>
            </a:r>
            <a:r>
              <a:rPr lang="en-US" sz="2800" dirty="0" err="1"/>
              <a:t>attendings</a:t>
            </a:r>
            <a:r>
              <a:rPr lang="en-US" sz="2800" dirty="0"/>
              <a:t> questions and learn at least one thing from each case you see</a:t>
            </a:r>
            <a:r>
              <a:rPr lang="en-US" sz="2800" dirty="0" smtClean="0"/>
              <a:t>.</a:t>
            </a:r>
            <a:endParaRPr lang="en-US" sz="2800" dirty="0"/>
          </a:p>
        </p:txBody>
      </p:sp>
    </p:spTree>
    <p:extLst>
      <p:ext uri="{BB962C8B-B14F-4D97-AF65-F5344CB8AC3E}">
        <p14:creationId xmlns:p14="http://schemas.microsoft.com/office/powerpoint/2010/main" val="2833717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85306"/>
            <a:ext cx="10353762" cy="970450"/>
          </a:xfrm>
        </p:spPr>
        <p:txBody>
          <a:bodyPr/>
          <a:lstStyle/>
          <a:p>
            <a:r>
              <a:rPr lang="en-US" dirty="0" smtClean="0"/>
              <a:t>Teaching</a:t>
            </a:r>
            <a:endParaRPr lang="en-US" dirty="0"/>
          </a:p>
        </p:txBody>
      </p:sp>
      <p:sp>
        <p:nvSpPr>
          <p:cNvPr id="3" name="Content Placeholder 2"/>
          <p:cNvSpPr>
            <a:spLocks noGrp="1"/>
          </p:cNvSpPr>
          <p:nvPr>
            <p:ph idx="1"/>
          </p:nvPr>
        </p:nvSpPr>
        <p:spPr>
          <a:xfrm>
            <a:off x="491566" y="1008522"/>
            <a:ext cx="11264348" cy="5205064"/>
          </a:xfrm>
        </p:spPr>
        <p:txBody>
          <a:bodyPr>
            <a:noAutofit/>
          </a:bodyPr>
          <a:lstStyle/>
          <a:p>
            <a:r>
              <a:rPr lang="en-US" sz="2800" dirty="0" smtClean="0"/>
              <a:t>Seniors </a:t>
            </a:r>
            <a:r>
              <a:rPr lang="en-US" sz="2800" dirty="0"/>
              <a:t>are expected to teach one “pearl” to junior residents for each case they </a:t>
            </a:r>
            <a:r>
              <a:rPr lang="en-US" sz="2800" dirty="0" smtClean="0"/>
              <a:t>staff.</a:t>
            </a:r>
            <a:endParaRPr lang="en-US" sz="2800" dirty="0"/>
          </a:p>
          <a:p>
            <a:r>
              <a:rPr lang="en-US" sz="2800" dirty="0"/>
              <a:t>Suture boards are located next to the Pediatrician’s desk. Please practice your suture techniques </a:t>
            </a:r>
            <a:r>
              <a:rPr lang="en-US" sz="2800" dirty="0" smtClean="0"/>
              <a:t>whenever </a:t>
            </a:r>
            <a:r>
              <a:rPr lang="en-US" sz="2800" dirty="0"/>
              <a:t>you have down time and prior to “practicing” on live patients. Seniors residents should use </a:t>
            </a:r>
            <a:r>
              <a:rPr lang="en-US" sz="2800" dirty="0" smtClean="0"/>
              <a:t>the suture boards to </a:t>
            </a:r>
            <a:r>
              <a:rPr lang="en-US" sz="2800" dirty="0"/>
              <a:t>assess the suturing skills of the junior residents prior to live patients.</a:t>
            </a:r>
          </a:p>
          <a:p>
            <a:r>
              <a:rPr lang="en-US" sz="2800" dirty="0"/>
              <a:t>Case conference occurs on the third Thursday of the month from 8:15-9am in the </a:t>
            </a:r>
            <a:r>
              <a:rPr lang="en-US" sz="2800" dirty="0" err="1"/>
              <a:t>Peds</a:t>
            </a:r>
            <a:r>
              <a:rPr lang="en-US" sz="2800" dirty="0"/>
              <a:t> conference room on the 2nd floor of the C pavilion. </a:t>
            </a:r>
            <a:r>
              <a:rPr lang="en-US" sz="2800" dirty="0" smtClean="0"/>
              <a:t>All residents working that week in </a:t>
            </a:r>
            <a:r>
              <a:rPr lang="en-US" sz="2800" dirty="0"/>
              <a:t>the Pediatric Emergency Department and Urgent Care </a:t>
            </a:r>
            <a:r>
              <a:rPr lang="en-US" sz="2800" dirty="0" smtClean="0"/>
              <a:t>are </a:t>
            </a:r>
            <a:r>
              <a:rPr lang="en-US" sz="2800" dirty="0"/>
              <a:t>expected to be there unless they were scheduled until midnight the night prior.</a:t>
            </a:r>
          </a:p>
        </p:txBody>
      </p:sp>
    </p:spTree>
    <p:extLst>
      <p:ext uri="{BB962C8B-B14F-4D97-AF65-F5344CB8AC3E}">
        <p14:creationId xmlns:p14="http://schemas.microsoft.com/office/powerpoint/2010/main" val="4082188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863" y="134547"/>
            <a:ext cx="10353762" cy="970450"/>
          </a:xfrm>
        </p:spPr>
        <p:txBody>
          <a:bodyPr/>
          <a:lstStyle/>
          <a:p>
            <a:r>
              <a:rPr lang="en-US" dirty="0" smtClean="0"/>
              <a:t>Sign-out</a:t>
            </a:r>
            <a:endParaRPr lang="en-US" dirty="0"/>
          </a:p>
        </p:txBody>
      </p:sp>
      <p:sp>
        <p:nvSpPr>
          <p:cNvPr id="3" name="Content Placeholder 2"/>
          <p:cNvSpPr>
            <a:spLocks noGrp="1"/>
          </p:cNvSpPr>
          <p:nvPr>
            <p:ph idx="1"/>
          </p:nvPr>
        </p:nvSpPr>
        <p:spPr>
          <a:xfrm>
            <a:off x="541092" y="942265"/>
            <a:ext cx="11025809" cy="5341611"/>
          </a:xfrm>
        </p:spPr>
        <p:txBody>
          <a:bodyPr>
            <a:noAutofit/>
          </a:bodyPr>
          <a:lstStyle/>
          <a:p>
            <a:r>
              <a:rPr lang="en-US" sz="2600" dirty="0" smtClean="0"/>
              <a:t>At the end of your shift you should </a:t>
            </a:r>
            <a:r>
              <a:rPr lang="en-US" sz="2600" dirty="0" err="1" smtClean="0"/>
              <a:t>signout</a:t>
            </a:r>
            <a:r>
              <a:rPr lang="en-US" sz="2600" dirty="0" smtClean="0"/>
              <a:t> your patients to another resident.</a:t>
            </a:r>
          </a:p>
          <a:p>
            <a:r>
              <a:rPr lang="en-US" sz="2600" dirty="0" smtClean="0"/>
              <a:t>Residents who accept patients in </a:t>
            </a:r>
            <a:r>
              <a:rPr lang="en-US" sz="2600" dirty="0" err="1" smtClean="0"/>
              <a:t>signout</a:t>
            </a:r>
            <a:r>
              <a:rPr lang="en-US" sz="2600" dirty="0" smtClean="0"/>
              <a:t> should write a brief “Re-evaluation” note discussing the additional ED course of the patient and also an Assessment and Plan.</a:t>
            </a:r>
          </a:p>
          <a:p>
            <a:r>
              <a:rPr lang="en-US" sz="2600" dirty="0" err="1" smtClean="0"/>
              <a:t>Peds</a:t>
            </a:r>
            <a:r>
              <a:rPr lang="en-US" sz="2600" dirty="0" smtClean="0"/>
              <a:t> or FM residents who initially staffed the patient with a Pediatrician AND who can only </a:t>
            </a:r>
            <a:r>
              <a:rPr lang="en-US" sz="2600" dirty="0" err="1" smtClean="0"/>
              <a:t>signout</a:t>
            </a:r>
            <a:r>
              <a:rPr lang="en-US" sz="2600" dirty="0" smtClean="0"/>
              <a:t> to an EM resident should discuss the transfer of care with the Pediatrician. Often the Pediatrician will assume primary care of the patient rather than co-manage the patient with the EM/PEM attending.</a:t>
            </a:r>
          </a:p>
          <a:p>
            <a:r>
              <a:rPr lang="en-US" sz="2600" dirty="0" smtClean="0"/>
              <a:t>All residents are expected to be </a:t>
            </a:r>
            <a:r>
              <a:rPr lang="en-US" sz="2600" dirty="0" smtClean="0"/>
              <a:t>in the </a:t>
            </a:r>
            <a:r>
              <a:rPr lang="en-US" sz="2800" dirty="0"/>
              <a:t>Pediatric Emergency Department and Urgent Care </a:t>
            </a:r>
            <a:r>
              <a:rPr lang="en-US" sz="2600" dirty="0" smtClean="0"/>
              <a:t>for </a:t>
            </a:r>
            <a:r>
              <a:rPr lang="en-US" sz="2600" dirty="0" smtClean="0"/>
              <a:t>their entire shift. Do not leave your shift early unless told to go home by an attending. </a:t>
            </a:r>
            <a:endParaRPr lang="en-US" sz="2600" dirty="0"/>
          </a:p>
        </p:txBody>
      </p:sp>
    </p:spTree>
    <p:extLst>
      <p:ext uri="{BB962C8B-B14F-4D97-AF65-F5344CB8AC3E}">
        <p14:creationId xmlns:p14="http://schemas.microsoft.com/office/powerpoint/2010/main" val="14560605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561" y="212035"/>
            <a:ext cx="10353762" cy="970450"/>
          </a:xfrm>
        </p:spPr>
        <p:txBody>
          <a:bodyPr>
            <a:normAutofit fontScale="90000"/>
          </a:bodyPr>
          <a:lstStyle/>
          <a:p>
            <a:r>
              <a:rPr lang="en-US" dirty="0" smtClean="0"/>
              <a:t>General </a:t>
            </a:r>
            <a:r>
              <a:rPr lang="en-US" dirty="0" smtClean="0"/>
              <a:t>Tips for Success in Interacting with </a:t>
            </a:r>
            <a:r>
              <a:rPr lang="en-US" dirty="0" smtClean="0"/>
              <a:t>Nursing</a:t>
            </a:r>
            <a:endParaRPr lang="en-US" dirty="0"/>
          </a:p>
        </p:txBody>
      </p:sp>
      <p:sp>
        <p:nvSpPr>
          <p:cNvPr id="3" name="Content Placeholder 2"/>
          <p:cNvSpPr>
            <a:spLocks noGrp="1"/>
          </p:cNvSpPr>
          <p:nvPr>
            <p:ph idx="1"/>
          </p:nvPr>
        </p:nvSpPr>
        <p:spPr>
          <a:xfrm>
            <a:off x="288758" y="1182485"/>
            <a:ext cx="11534274" cy="5442904"/>
          </a:xfrm>
        </p:spPr>
        <p:txBody>
          <a:bodyPr>
            <a:normAutofit/>
          </a:bodyPr>
          <a:lstStyle/>
          <a:p>
            <a:pPr lvl="0"/>
            <a:r>
              <a:rPr lang="en-US" sz="2400" dirty="0" smtClean="0">
                <a:effectLst/>
              </a:rPr>
              <a:t>Introduce </a:t>
            </a:r>
            <a:r>
              <a:rPr lang="en-US" sz="2400" dirty="0">
                <a:effectLst/>
              </a:rPr>
              <a:t>yourself to the RN’s you are working with (including name, year of training and specialty). </a:t>
            </a:r>
          </a:p>
          <a:p>
            <a:pPr lvl="0"/>
            <a:r>
              <a:rPr lang="en-US" sz="2400" dirty="0" smtClean="0">
                <a:effectLst/>
              </a:rPr>
              <a:t>Try to tell nurses when you put in orders (especially urgent ones). </a:t>
            </a:r>
            <a:r>
              <a:rPr lang="en-US" sz="2400" dirty="0">
                <a:effectLst/>
              </a:rPr>
              <a:t>	</a:t>
            </a:r>
          </a:p>
          <a:p>
            <a:r>
              <a:rPr lang="en-US" sz="2400" dirty="0" smtClean="0">
                <a:effectLst/>
              </a:rPr>
              <a:t>If </a:t>
            </a:r>
            <a:r>
              <a:rPr lang="en-US" sz="2400" dirty="0">
                <a:effectLst/>
              </a:rPr>
              <a:t>you aren’t busy, consider completing your patient's rapid </a:t>
            </a:r>
            <a:r>
              <a:rPr lang="en-US" sz="2400" dirty="0" err="1" smtClean="0">
                <a:effectLst/>
              </a:rPr>
              <a:t>streps</a:t>
            </a:r>
            <a:r>
              <a:rPr lang="en-US" sz="2400" dirty="0">
                <a:effectLst/>
              </a:rPr>
              <a:t> </a:t>
            </a:r>
            <a:r>
              <a:rPr lang="en-US" sz="2400" dirty="0" smtClean="0">
                <a:effectLst/>
              </a:rPr>
              <a:t>and </a:t>
            </a:r>
            <a:r>
              <a:rPr lang="en-US" sz="2400" dirty="0">
                <a:effectLst/>
              </a:rPr>
              <a:t>starting ORT by giving </a:t>
            </a:r>
            <a:r>
              <a:rPr lang="en-US" sz="2400" dirty="0" smtClean="0">
                <a:effectLst/>
              </a:rPr>
              <a:t>popsicles/</a:t>
            </a:r>
            <a:r>
              <a:rPr lang="en-US" sz="2400" dirty="0" err="1" smtClean="0">
                <a:effectLst/>
              </a:rPr>
              <a:t>pedialyte</a:t>
            </a:r>
            <a:r>
              <a:rPr lang="en-US" sz="2400" dirty="0" smtClean="0">
                <a:effectLst/>
              </a:rPr>
              <a:t>/juice/Gatorade</a:t>
            </a:r>
            <a:r>
              <a:rPr lang="en-US" sz="2400" dirty="0">
                <a:effectLst/>
              </a:rPr>
              <a:t>. </a:t>
            </a:r>
            <a:endParaRPr lang="en-US" sz="2400" dirty="0" smtClean="0">
              <a:effectLst/>
            </a:endParaRPr>
          </a:p>
          <a:p>
            <a:r>
              <a:rPr lang="en-US" sz="2400" dirty="0" smtClean="0">
                <a:effectLst/>
              </a:rPr>
              <a:t>Always </a:t>
            </a:r>
            <a:r>
              <a:rPr lang="en-US" sz="2400" dirty="0">
                <a:effectLst/>
              </a:rPr>
              <a:t>inform parents of invasive procedures and the plan of care BEFORE the RN goes in to complete the order (</a:t>
            </a:r>
            <a:r>
              <a:rPr lang="en-US" sz="2400" dirty="0" err="1">
                <a:effectLst/>
              </a:rPr>
              <a:t>ie</a:t>
            </a:r>
            <a:r>
              <a:rPr lang="en-US" sz="2400" dirty="0">
                <a:effectLst/>
              </a:rPr>
              <a:t>; blood draws, </a:t>
            </a:r>
            <a:r>
              <a:rPr lang="en-US" sz="2400" dirty="0" err="1">
                <a:effectLst/>
              </a:rPr>
              <a:t>cath</a:t>
            </a:r>
            <a:r>
              <a:rPr lang="en-US" sz="2400" dirty="0">
                <a:effectLst/>
              </a:rPr>
              <a:t> urines, strep swabs, ear irrigation).</a:t>
            </a:r>
          </a:p>
          <a:p>
            <a:pPr lvl="0"/>
            <a:endParaRPr lang="en-US" sz="2400" b="1" dirty="0">
              <a:effectLst/>
            </a:endParaRPr>
          </a:p>
        </p:txBody>
      </p:sp>
    </p:spTree>
    <p:extLst>
      <p:ext uri="{BB962C8B-B14F-4D97-AF65-F5344CB8AC3E}">
        <p14:creationId xmlns:p14="http://schemas.microsoft.com/office/powerpoint/2010/main" val="333492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Pediatric Emergency Department and Urgent Care </a:t>
            </a:r>
            <a:r>
              <a:rPr lang="en-US" dirty="0" smtClean="0"/>
              <a:t>Demographics</a:t>
            </a:r>
            <a:endParaRPr lang="en-US" dirty="0"/>
          </a:p>
        </p:txBody>
      </p:sp>
      <p:sp>
        <p:nvSpPr>
          <p:cNvPr id="3" name="Content Placeholder 2"/>
          <p:cNvSpPr>
            <a:spLocks noGrp="1"/>
          </p:cNvSpPr>
          <p:nvPr>
            <p:ph idx="1"/>
          </p:nvPr>
        </p:nvSpPr>
        <p:spPr>
          <a:xfrm>
            <a:off x="875050" y="2057913"/>
            <a:ext cx="10353762" cy="4058751"/>
          </a:xfrm>
        </p:spPr>
        <p:txBody>
          <a:bodyPr>
            <a:normAutofit/>
          </a:bodyPr>
          <a:lstStyle/>
          <a:p>
            <a:r>
              <a:rPr lang="en-US" sz="3200" dirty="0" smtClean="0"/>
              <a:t>Average 65-90 patients per day</a:t>
            </a:r>
          </a:p>
          <a:p>
            <a:r>
              <a:rPr lang="en-US" sz="3200" dirty="0" smtClean="0"/>
              <a:t>Average length of stay for discharged patients is </a:t>
            </a:r>
            <a:r>
              <a:rPr lang="en-US" sz="3200" dirty="0" smtClean="0"/>
              <a:t>127 </a:t>
            </a:r>
            <a:r>
              <a:rPr lang="en-US" sz="3200" dirty="0" smtClean="0"/>
              <a:t>minutes (goal &lt;120 min)</a:t>
            </a:r>
          </a:p>
          <a:p>
            <a:r>
              <a:rPr lang="en-US" sz="3200" dirty="0" smtClean="0"/>
              <a:t>Average </a:t>
            </a:r>
            <a:r>
              <a:rPr lang="en-US" sz="3200" dirty="0" smtClean="0"/>
              <a:t>time from bed requested to ED departure for admitted patients is 98 minutes </a:t>
            </a:r>
          </a:p>
          <a:p>
            <a:r>
              <a:rPr lang="en-US" sz="3200" dirty="0" smtClean="0"/>
              <a:t>Average </a:t>
            </a:r>
            <a:r>
              <a:rPr lang="en-US" sz="3200" dirty="0" smtClean="0"/>
              <a:t>time in waiting room 11 minutes</a:t>
            </a:r>
            <a:endParaRPr lang="en-US" sz="3200" dirty="0"/>
          </a:p>
        </p:txBody>
      </p:sp>
    </p:spTree>
    <p:extLst>
      <p:ext uri="{BB962C8B-B14F-4D97-AF65-F5344CB8AC3E}">
        <p14:creationId xmlns:p14="http://schemas.microsoft.com/office/powerpoint/2010/main" val="8029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71" y="132522"/>
            <a:ext cx="10353762" cy="970450"/>
          </a:xfrm>
        </p:spPr>
        <p:txBody>
          <a:bodyPr>
            <a:normAutofit/>
          </a:bodyPr>
          <a:lstStyle/>
          <a:p>
            <a:r>
              <a:rPr lang="en-US" dirty="0"/>
              <a:t>General Tips for </a:t>
            </a:r>
            <a:r>
              <a:rPr lang="en-US" dirty="0" smtClean="0"/>
              <a:t>Success</a:t>
            </a:r>
            <a:endParaRPr lang="en-US" dirty="0"/>
          </a:p>
        </p:txBody>
      </p:sp>
      <p:sp>
        <p:nvSpPr>
          <p:cNvPr id="3" name="Content Placeholder 2"/>
          <p:cNvSpPr>
            <a:spLocks noGrp="1"/>
          </p:cNvSpPr>
          <p:nvPr>
            <p:ph idx="1"/>
          </p:nvPr>
        </p:nvSpPr>
        <p:spPr>
          <a:xfrm>
            <a:off x="304800" y="1335583"/>
            <a:ext cx="11470105" cy="5522417"/>
          </a:xfrm>
        </p:spPr>
        <p:txBody>
          <a:bodyPr>
            <a:normAutofit/>
          </a:bodyPr>
          <a:lstStyle/>
          <a:p>
            <a:pPr lvl="0"/>
            <a:r>
              <a:rPr lang="en-US" sz="2400" dirty="0" smtClean="0">
                <a:effectLst/>
              </a:rPr>
              <a:t>Don’t forget to </a:t>
            </a:r>
            <a:r>
              <a:rPr lang="en-US" sz="2400" dirty="0">
                <a:effectLst/>
              </a:rPr>
              <a:t>review lab/radiology results with patients and their parents</a:t>
            </a:r>
            <a:r>
              <a:rPr lang="en-US" sz="2400" dirty="0" smtClean="0">
                <a:effectLst/>
              </a:rPr>
              <a:t>.</a:t>
            </a:r>
            <a:endParaRPr lang="en-US" sz="2400" dirty="0">
              <a:effectLst/>
            </a:endParaRPr>
          </a:p>
          <a:p>
            <a:pPr lvl="0">
              <a:spcBef>
                <a:spcPts val="0"/>
              </a:spcBef>
              <a:spcAft>
                <a:spcPts val="0"/>
              </a:spcAft>
            </a:pPr>
            <a:r>
              <a:rPr lang="en-US" sz="2400" dirty="0">
                <a:effectLst/>
              </a:rPr>
              <a:t>Use child friendly language, interactions and child life as needed. Remember that the efficacy of oral meds is often equal to IM, and shots are not always necessary. </a:t>
            </a:r>
          </a:p>
          <a:p>
            <a:pPr lvl="1">
              <a:spcBef>
                <a:spcPts val="0"/>
              </a:spcBef>
              <a:spcAft>
                <a:spcPts val="0"/>
              </a:spcAft>
            </a:pPr>
            <a:r>
              <a:rPr lang="en-US" sz="2000" dirty="0">
                <a:effectLst/>
              </a:rPr>
              <a:t>Kids take special handling and taking extra time or steps with them can save time and increase cooperation in the long run. </a:t>
            </a:r>
            <a:endParaRPr lang="en-US" sz="2000" dirty="0" smtClean="0">
              <a:effectLst/>
            </a:endParaRPr>
          </a:p>
          <a:p>
            <a:pPr lvl="1">
              <a:spcBef>
                <a:spcPts val="0"/>
              </a:spcBef>
              <a:spcAft>
                <a:spcPts val="0"/>
              </a:spcAft>
            </a:pPr>
            <a:r>
              <a:rPr lang="en-US" sz="2000" dirty="0" smtClean="0">
                <a:effectLst/>
              </a:rPr>
              <a:t>Oral </a:t>
            </a:r>
            <a:r>
              <a:rPr lang="en-US" sz="2000" dirty="0">
                <a:effectLst/>
              </a:rPr>
              <a:t>preparation for </a:t>
            </a:r>
            <a:r>
              <a:rPr lang="en-US" sz="2000" dirty="0" smtClean="0">
                <a:effectLst/>
              </a:rPr>
              <a:t>amoxicillin </a:t>
            </a:r>
            <a:r>
              <a:rPr lang="en-US" sz="2000" dirty="0">
                <a:effectLst/>
              </a:rPr>
              <a:t>is $0.04 plus $4 for RX- Injectable PCN cost at DH is $</a:t>
            </a:r>
            <a:r>
              <a:rPr lang="en-US" sz="2000" dirty="0" smtClean="0">
                <a:effectLst/>
              </a:rPr>
              <a:t>150.</a:t>
            </a:r>
            <a:endParaRPr lang="en-US" sz="2000" dirty="0">
              <a:effectLst/>
            </a:endParaRPr>
          </a:p>
          <a:p>
            <a:pPr lvl="0">
              <a:spcBef>
                <a:spcPts val="400"/>
              </a:spcBef>
              <a:spcAft>
                <a:spcPts val="0"/>
              </a:spcAft>
            </a:pPr>
            <a:r>
              <a:rPr lang="en-US" sz="2400" dirty="0">
                <a:effectLst/>
              </a:rPr>
              <a:t>Pay attention to age/condition when writing D/C </a:t>
            </a:r>
            <a:r>
              <a:rPr lang="en-US" sz="2400" dirty="0" smtClean="0">
                <a:effectLst/>
              </a:rPr>
              <a:t>orders.</a:t>
            </a:r>
          </a:p>
          <a:p>
            <a:pPr lvl="1">
              <a:spcBef>
                <a:spcPts val="0"/>
              </a:spcBef>
              <a:spcAft>
                <a:spcPts val="0"/>
              </a:spcAft>
            </a:pPr>
            <a:r>
              <a:rPr lang="en-US" sz="2000" dirty="0" smtClean="0">
                <a:effectLst/>
              </a:rPr>
              <a:t>No </a:t>
            </a:r>
            <a:r>
              <a:rPr lang="en-US" sz="2000" dirty="0">
                <a:effectLst/>
              </a:rPr>
              <a:t>Motrin under 6 months</a:t>
            </a:r>
            <a:r>
              <a:rPr lang="en-US" sz="2000" dirty="0" smtClean="0">
                <a:effectLst/>
              </a:rPr>
              <a:t>.</a:t>
            </a:r>
            <a:endParaRPr lang="en-US" sz="2000" dirty="0">
              <a:effectLst/>
            </a:endParaRPr>
          </a:p>
          <a:p>
            <a:pPr lvl="0"/>
            <a:r>
              <a:rPr lang="en-US" sz="2400" dirty="0">
                <a:effectLst/>
              </a:rPr>
              <a:t>Work as a team with your nurse to keep informed on </a:t>
            </a:r>
            <a:r>
              <a:rPr lang="en-US" sz="2400" dirty="0" smtClean="0">
                <a:effectLst/>
              </a:rPr>
              <a:t>the plan </a:t>
            </a:r>
            <a:r>
              <a:rPr lang="en-US" sz="2400" dirty="0">
                <a:effectLst/>
              </a:rPr>
              <a:t>of care. Make a plan and </a:t>
            </a:r>
            <a:r>
              <a:rPr lang="en-US" sz="2400" dirty="0" smtClean="0">
                <a:effectLst/>
              </a:rPr>
              <a:t>order labs </a:t>
            </a:r>
            <a:r>
              <a:rPr lang="en-US" sz="2400" dirty="0">
                <a:effectLst/>
              </a:rPr>
              <a:t>and </a:t>
            </a:r>
            <a:r>
              <a:rPr lang="en-US" sz="2400" dirty="0" smtClean="0">
                <a:effectLst/>
              </a:rPr>
              <a:t>meds at the same time. </a:t>
            </a:r>
            <a:endParaRPr lang="en-US" sz="2400" dirty="0">
              <a:effectLst/>
            </a:endParaRPr>
          </a:p>
        </p:txBody>
      </p:sp>
    </p:spTree>
    <p:extLst>
      <p:ext uri="{BB962C8B-B14F-4D97-AF65-F5344CB8AC3E}">
        <p14:creationId xmlns:p14="http://schemas.microsoft.com/office/powerpoint/2010/main" val="20251989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297084"/>
            <a:ext cx="10353762" cy="970450"/>
          </a:xfrm>
        </p:spPr>
        <p:txBody>
          <a:bodyPr/>
          <a:lstStyle/>
          <a:p>
            <a:r>
              <a:rPr lang="en-US" dirty="0" smtClean="0"/>
              <a:t>Efficiency Tips From </a:t>
            </a:r>
            <a:r>
              <a:rPr lang="en-US" dirty="0" err="1" smtClean="0"/>
              <a:t>Attendings</a:t>
            </a:r>
            <a:endParaRPr lang="en-US" dirty="0"/>
          </a:p>
        </p:txBody>
      </p:sp>
      <p:sp>
        <p:nvSpPr>
          <p:cNvPr id="3" name="Content Placeholder 2"/>
          <p:cNvSpPr>
            <a:spLocks noGrp="1"/>
          </p:cNvSpPr>
          <p:nvPr>
            <p:ph idx="1"/>
          </p:nvPr>
        </p:nvSpPr>
        <p:spPr>
          <a:xfrm>
            <a:off x="397565" y="1267534"/>
            <a:ext cx="11396870" cy="5199527"/>
          </a:xfrm>
        </p:spPr>
        <p:txBody>
          <a:bodyPr>
            <a:noAutofit/>
          </a:bodyPr>
          <a:lstStyle/>
          <a:p>
            <a:r>
              <a:rPr lang="en-US" sz="2600" dirty="0" smtClean="0"/>
              <a:t>Don’t batch admissions/discharges/notes. This is the least efficient way of doing things and often overloads nursing who can’t do 5 things simultaneously.</a:t>
            </a:r>
          </a:p>
          <a:p>
            <a:r>
              <a:rPr lang="en-US" sz="2600" dirty="0" smtClean="0"/>
              <a:t>Tell your nurses (face to face) what needs to happen before the patient is able to go home.</a:t>
            </a:r>
          </a:p>
          <a:p>
            <a:r>
              <a:rPr lang="en-US" sz="2600" dirty="0" smtClean="0"/>
              <a:t>Take &lt;1 min to mentally “run the board” after each patient encounter to see what needs to be done next (check-lists are also helpful).</a:t>
            </a:r>
          </a:p>
          <a:p>
            <a:r>
              <a:rPr lang="en-US" sz="2600" dirty="0" smtClean="0"/>
              <a:t>Set patient expectations for the ED course so you don’t have to go back in 5 times to update them or talk them down when they are frustrated.</a:t>
            </a:r>
          </a:p>
          <a:p>
            <a:r>
              <a:rPr lang="en-US" sz="2600" dirty="0"/>
              <a:t>Call the lab for all tests that aren’t back after 1 hour</a:t>
            </a:r>
            <a:r>
              <a:rPr lang="en-US" sz="2600" dirty="0" smtClean="0"/>
              <a:t>.</a:t>
            </a:r>
            <a:endParaRPr lang="en-US" sz="2600" dirty="0"/>
          </a:p>
        </p:txBody>
      </p:sp>
    </p:spTree>
    <p:extLst>
      <p:ext uri="{BB962C8B-B14F-4D97-AF65-F5344CB8AC3E}">
        <p14:creationId xmlns:p14="http://schemas.microsoft.com/office/powerpoint/2010/main" val="17824104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372" y="297084"/>
            <a:ext cx="10353762" cy="970450"/>
          </a:xfrm>
        </p:spPr>
        <p:txBody>
          <a:bodyPr/>
          <a:lstStyle/>
          <a:p>
            <a:r>
              <a:rPr lang="en-US" dirty="0" smtClean="0"/>
              <a:t>Efficiency Tips From </a:t>
            </a:r>
            <a:r>
              <a:rPr lang="en-US" dirty="0" err="1" smtClean="0"/>
              <a:t>Attendings</a:t>
            </a:r>
            <a:endParaRPr lang="en-US" dirty="0"/>
          </a:p>
        </p:txBody>
      </p:sp>
      <p:sp>
        <p:nvSpPr>
          <p:cNvPr id="3" name="Content Placeholder 2"/>
          <p:cNvSpPr>
            <a:spLocks noGrp="1"/>
          </p:cNvSpPr>
          <p:nvPr>
            <p:ph idx="1"/>
          </p:nvPr>
        </p:nvSpPr>
        <p:spPr>
          <a:xfrm>
            <a:off x="357810" y="1122744"/>
            <a:ext cx="11502886" cy="5503343"/>
          </a:xfrm>
        </p:spPr>
        <p:txBody>
          <a:bodyPr>
            <a:noAutofit/>
          </a:bodyPr>
          <a:lstStyle/>
          <a:p>
            <a:r>
              <a:rPr lang="en-US" sz="2600" dirty="0" smtClean="0"/>
              <a:t>Anticipate what your patient is going to need based on CC and be prepared when you walk in the room (strep swab, US with pregnant patients, urine cup for dysuria, pelvic cart outside the room, </a:t>
            </a:r>
            <a:r>
              <a:rPr lang="en-US" sz="2600" dirty="0" err="1" smtClean="0"/>
              <a:t>etc</a:t>
            </a:r>
            <a:r>
              <a:rPr lang="en-US" sz="2600" dirty="0" smtClean="0"/>
              <a:t>). You will save way more time with the patients that end up needing it then the time you lose on those who don’t.</a:t>
            </a:r>
          </a:p>
          <a:p>
            <a:r>
              <a:rPr lang="en-US" sz="2600" dirty="0" smtClean="0"/>
              <a:t>Treat pain and nausea aggressively and early. Mild belly pain or nausea can become somewhat worse and will delay discharge, so given ibuprofen and Zofran up front.</a:t>
            </a:r>
          </a:p>
          <a:p>
            <a:r>
              <a:rPr lang="en-US" sz="2600" dirty="0" smtClean="0"/>
              <a:t>When you interview patients, ask questions that will actually change your management.</a:t>
            </a:r>
          </a:p>
          <a:p>
            <a:r>
              <a:rPr lang="en-US" sz="2600" dirty="0" smtClean="0"/>
              <a:t>Plan as many steps ahead as you can and prepare paperwork for the next steps whenever you have a moment.</a:t>
            </a:r>
          </a:p>
        </p:txBody>
      </p:sp>
    </p:spTree>
    <p:extLst>
      <p:ext uri="{BB962C8B-B14F-4D97-AF65-F5344CB8AC3E}">
        <p14:creationId xmlns:p14="http://schemas.microsoft.com/office/powerpoint/2010/main" val="3705351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552" y="239210"/>
            <a:ext cx="10353762" cy="970450"/>
          </a:xfrm>
        </p:spPr>
        <p:txBody>
          <a:bodyPr/>
          <a:lstStyle/>
          <a:p>
            <a:r>
              <a:rPr lang="en-US" dirty="0" smtClean="0"/>
              <a:t>Thank You</a:t>
            </a:r>
            <a:endParaRPr lang="en-US" dirty="0"/>
          </a:p>
        </p:txBody>
      </p:sp>
      <p:sp>
        <p:nvSpPr>
          <p:cNvPr id="3" name="Content Placeholder 2"/>
          <p:cNvSpPr>
            <a:spLocks noGrp="1"/>
          </p:cNvSpPr>
          <p:nvPr>
            <p:ph idx="1"/>
          </p:nvPr>
        </p:nvSpPr>
        <p:spPr>
          <a:xfrm>
            <a:off x="393539" y="1209660"/>
            <a:ext cx="11435788" cy="5445783"/>
          </a:xfrm>
        </p:spPr>
        <p:txBody>
          <a:bodyPr>
            <a:normAutofit fontScale="92500" lnSpcReduction="10000"/>
          </a:bodyPr>
          <a:lstStyle/>
          <a:p>
            <a:r>
              <a:rPr lang="en-US" sz="2400" dirty="0" smtClean="0"/>
              <a:t>All the </a:t>
            </a:r>
            <a:r>
              <a:rPr lang="en-US" sz="2400" dirty="0" smtClean="0"/>
              <a:t>providers </a:t>
            </a:r>
            <a:r>
              <a:rPr lang="en-US" sz="2400" dirty="0" smtClean="0"/>
              <a:t>and staff appreciate the hard work that residents give to serving our </a:t>
            </a:r>
            <a:r>
              <a:rPr lang="en-US" sz="2400" dirty="0" smtClean="0"/>
              <a:t>patients in the Denver Health Pediatric Emergency Department and Urgent Care. </a:t>
            </a:r>
            <a:r>
              <a:rPr lang="en-US" sz="2400" dirty="0" smtClean="0"/>
              <a:t>We take great pride in our department and are grateful for the passion, energy and inquisitiveness that accompanies the residents who rotate with us.</a:t>
            </a:r>
          </a:p>
          <a:p>
            <a:r>
              <a:rPr lang="en-US" sz="2400" dirty="0" smtClean="0"/>
              <a:t>We hope you have a great experience and learn a lot while you are here.</a:t>
            </a:r>
          </a:p>
          <a:p>
            <a:r>
              <a:rPr lang="en-US" sz="2400" dirty="0" smtClean="0"/>
              <a:t>For any questions or concerns you have, please contact either</a:t>
            </a:r>
          </a:p>
          <a:p>
            <a:pPr lvl="1">
              <a:spcAft>
                <a:spcPts val="0"/>
              </a:spcAft>
            </a:pPr>
            <a:r>
              <a:rPr lang="en-US" sz="2400" dirty="0"/>
              <a:t>Patti Ziegler </a:t>
            </a:r>
            <a:r>
              <a:rPr lang="en-US" sz="2400" dirty="0" smtClean="0"/>
              <a:t>(Administrative Assistant</a:t>
            </a:r>
            <a:r>
              <a:rPr lang="en-US" sz="2400" dirty="0"/>
              <a:t>) for all </a:t>
            </a:r>
            <a:r>
              <a:rPr lang="en-US" sz="2400" dirty="0" smtClean="0"/>
              <a:t>general </a:t>
            </a:r>
            <a:r>
              <a:rPr lang="en-US" sz="2400" dirty="0"/>
              <a:t>questions or questions regarding the schedule</a:t>
            </a:r>
          </a:p>
          <a:p>
            <a:pPr lvl="2">
              <a:spcBef>
                <a:spcPts val="0"/>
              </a:spcBef>
              <a:spcAft>
                <a:spcPts val="0"/>
              </a:spcAft>
            </a:pPr>
            <a:r>
              <a:rPr lang="en-US" sz="2000" dirty="0">
                <a:hlinkClick r:id="rId3"/>
              </a:rPr>
              <a:t>patricia.ziegler@dhha.org</a:t>
            </a:r>
            <a:r>
              <a:rPr lang="en-US" sz="2000" dirty="0"/>
              <a:t> </a:t>
            </a:r>
          </a:p>
          <a:p>
            <a:pPr lvl="2">
              <a:spcBef>
                <a:spcPts val="0"/>
              </a:spcBef>
              <a:spcAft>
                <a:spcPts val="0"/>
              </a:spcAft>
            </a:pPr>
            <a:r>
              <a:rPr lang="en-US" sz="2000" dirty="0"/>
              <a:t>Phone: </a:t>
            </a:r>
            <a:r>
              <a:rPr lang="en-US" sz="2000" dirty="0" smtClean="0"/>
              <a:t>303-602-5151</a:t>
            </a:r>
          </a:p>
          <a:p>
            <a:pPr lvl="2">
              <a:spcBef>
                <a:spcPts val="0"/>
              </a:spcBef>
              <a:spcAft>
                <a:spcPts val="0"/>
              </a:spcAft>
            </a:pPr>
            <a:endParaRPr lang="en-US" sz="2000" dirty="0" smtClean="0"/>
          </a:p>
          <a:p>
            <a:pPr marL="810000" lvl="2" indent="0">
              <a:spcBef>
                <a:spcPts val="0"/>
              </a:spcBef>
              <a:spcAft>
                <a:spcPts val="0"/>
              </a:spcAft>
              <a:buNone/>
            </a:pPr>
            <a:r>
              <a:rPr lang="en-US" sz="2000" dirty="0" smtClean="0"/>
              <a:t>OR</a:t>
            </a:r>
          </a:p>
          <a:p>
            <a:pPr marL="810000" lvl="2" indent="0">
              <a:spcBef>
                <a:spcPts val="0"/>
              </a:spcBef>
              <a:spcAft>
                <a:spcPts val="0"/>
              </a:spcAft>
              <a:buNone/>
            </a:pPr>
            <a:endParaRPr lang="en-US" sz="2000" dirty="0"/>
          </a:p>
          <a:p>
            <a:pPr lvl="1">
              <a:spcAft>
                <a:spcPts val="0"/>
              </a:spcAft>
            </a:pPr>
            <a:r>
              <a:rPr lang="en-US" sz="2400" dirty="0"/>
              <a:t>Matt Rustici MD </a:t>
            </a:r>
            <a:r>
              <a:rPr lang="en-US" sz="2400" dirty="0" smtClean="0"/>
              <a:t>(Resident </a:t>
            </a:r>
            <a:r>
              <a:rPr lang="en-US" sz="2400" dirty="0"/>
              <a:t>Education Director) </a:t>
            </a:r>
          </a:p>
          <a:p>
            <a:pPr lvl="2">
              <a:spcBef>
                <a:spcPts val="0"/>
              </a:spcBef>
              <a:spcAft>
                <a:spcPts val="0"/>
              </a:spcAft>
            </a:pPr>
            <a:r>
              <a:rPr lang="en-US" sz="2000" dirty="0">
                <a:hlinkClick r:id="rId4"/>
              </a:rPr>
              <a:t>Matthew.rustici@ucdenver.edu</a:t>
            </a:r>
            <a:endParaRPr lang="en-US" sz="2000" dirty="0"/>
          </a:p>
          <a:p>
            <a:pPr lvl="2">
              <a:spcBef>
                <a:spcPts val="0"/>
              </a:spcBef>
              <a:spcAft>
                <a:spcPts val="0"/>
              </a:spcAft>
            </a:pPr>
            <a:r>
              <a:rPr lang="en-US" sz="2000" dirty="0"/>
              <a:t>Cell: 720-670-9024</a:t>
            </a:r>
          </a:p>
          <a:p>
            <a:endParaRPr lang="en-US" sz="2400" dirty="0"/>
          </a:p>
        </p:txBody>
      </p:sp>
    </p:spTree>
    <p:extLst>
      <p:ext uri="{BB962C8B-B14F-4D97-AF65-F5344CB8AC3E}">
        <p14:creationId xmlns:p14="http://schemas.microsoft.com/office/powerpoint/2010/main" val="2640271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329" y="185531"/>
            <a:ext cx="10353762" cy="970450"/>
          </a:xfrm>
        </p:spPr>
        <p:txBody>
          <a:bodyPr>
            <a:normAutofit fontScale="90000"/>
          </a:bodyPr>
          <a:lstStyle/>
          <a:p>
            <a:r>
              <a:rPr lang="en-US" dirty="0" smtClean="0"/>
              <a:t>Goals of Resident </a:t>
            </a:r>
            <a:r>
              <a:rPr lang="en-US" dirty="0" smtClean="0"/>
              <a:t>Experience in the </a:t>
            </a:r>
            <a:r>
              <a:rPr lang="en-US" dirty="0" smtClean="0"/>
              <a:t>Pediatric </a:t>
            </a:r>
            <a:r>
              <a:rPr lang="en-US" dirty="0"/>
              <a:t>Emergency Department and Urgent </a:t>
            </a:r>
            <a:r>
              <a:rPr lang="en-US" dirty="0" smtClean="0"/>
              <a:t>Care</a:t>
            </a:r>
            <a:endParaRPr lang="en-US" dirty="0"/>
          </a:p>
        </p:txBody>
      </p:sp>
      <p:sp>
        <p:nvSpPr>
          <p:cNvPr id="3" name="Content Placeholder 2"/>
          <p:cNvSpPr>
            <a:spLocks noGrp="1"/>
          </p:cNvSpPr>
          <p:nvPr>
            <p:ph idx="1"/>
          </p:nvPr>
        </p:nvSpPr>
        <p:spPr>
          <a:xfrm>
            <a:off x="367805" y="1295466"/>
            <a:ext cx="11350138" cy="5324332"/>
          </a:xfrm>
        </p:spPr>
        <p:txBody>
          <a:bodyPr>
            <a:noAutofit/>
          </a:bodyPr>
          <a:lstStyle/>
          <a:p>
            <a:r>
              <a:rPr lang="en-US" sz="2800" dirty="0" smtClean="0"/>
              <a:t>Learn how to determine sick vs not sick</a:t>
            </a:r>
          </a:p>
          <a:p>
            <a:r>
              <a:rPr lang="en-US" sz="2800" dirty="0" smtClean="0"/>
              <a:t>Develop your clinical reasoning framework for pediatric patients in the ED/Urgent Care setting (worst dx first, don’t do it if it won’t change your management, ABC’s of resuscitation, etc.)</a:t>
            </a:r>
          </a:p>
          <a:p>
            <a:r>
              <a:rPr lang="en-US" sz="2800" dirty="0" smtClean="0"/>
              <a:t>Practice communication techniques that let you quickly bond with patients and efficiently explain diagnoses and treatment plans</a:t>
            </a:r>
          </a:p>
          <a:p>
            <a:r>
              <a:rPr lang="en-US" sz="2800" dirty="0" smtClean="0"/>
              <a:t>Perform medical procedures</a:t>
            </a:r>
          </a:p>
          <a:p>
            <a:r>
              <a:rPr lang="en-US" sz="2800" dirty="0" smtClean="0"/>
              <a:t>Give top-notch patient care that addresses the medical, social and parenting needs of the family you are seeing </a:t>
            </a:r>
            <a:endParaRPr lang="en-US" sz="2800" dirty="0"/>
          </a:p>
        </p:txBody>
      </p:sp>
    </p:spTree>
    <p:extLst>
      <p:ext uri="{BB962C8B-B14F-4D97-AF65-F5344CB8AC3E}">
        <p14:creationId xmlns:p14="http://schemas.microsoft.com/office/powerpoint/2010/main" val="1448519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40" y="278894"/>
            <a:ext cx="10353762" cy="970450"/>
          </a:xfrm>
        </p:spPr>
        <p:txBody>
          <a:bodyPr>
            <a:normAutofit/>
          </a:bodyPr>
          <a:lstStyle/>
          <a:p>
            <a:r>
              <a:rPr lang="en-US" dirty="0" smtClean="0"/>
              <a:t>Optimizing the Patient’s </a:t>
            </a:r>
            <a:r>
              <a:rPr lang="en-US" dirty="0" smtClean="0"/>
              <a:t>Experience</a:t>
            </a:r>
            <a:endParaRPr lang="en-US" dirty="0"/>
          </a:p>
        </p:txBody>
      </p:sp>
      <p:sp>
        <p:nvSpPr>
          <p:cNvPr id="3" name="Content Placeholder 2"/>
          <p:cNvSpPr>
            <a:spLocks noGrp="1"/>
          </p:cNvSpPr>
          <p:nvPr>
            <p:ph idx="1"/>
          </p:nvPr>
        </p:nvSpPr>
        <p:spPr>
          <a:xfrm>
            <a:off x="288758" y="1249345"/>
            <a:ext cx="11630526" cy="5408130"/>
          </a:xfrm>
        </p:spPr>
        <p:txBody>
          <a:bodyPr>
            <a:noAutofit/>
          </a:bodyPr>
          <a:lstStyle/>
          <a:p>
            <a:r>
              <a:rPr lang="en-US" sz="2400" dirty="0" smtClean="0"/>
              <a:t>When caring for patients </a:t>
            </a:r>
            <a:r>
              <a:rPr lang="en-US" sz="2400" dirty="0" smtClean="0"/>
              <a:t>ask </a:t>
            </a:r>
            <a:r>
              <a:rPr lang="en-US" sz="2400" dirty="0" smtClean="0"/>
              <a:t>yourself the following questions with each encounter</a:t>
            </a:r>
          </a:p>
          <a:p>
            <a:pPr lvl="1"/>
            <a:r>
              <a:rPr lang="en-US" sz="2400" dirty="0" smtClean="0"/>
              <a:t>Did I address the fear/anxiety that pushed this parent/teen to come to the ED?</a:t>
            </a:r>
          </a:p>
          <a:p>
            <a:pPr lvl="1">
              <a:spcAft>
                <a:spcPts val="0"/>
              </a:spcAft>
            </a:pPr>
            <a:r>
              <a:rPr lang="en-US" sz="2400" dirty="0" smtClean="0"/>
              <a:t>Did I make sure everything was done to ensure this child/teen gets the best care/treatment/support that they need? </a:t>
            </a:r>
          </a:p>
          <a:p>
            <a:pPr lvl="3">
              <a:spcBef>
                <a:spcPts val="0"/>
              </a:spcBef>
            </a:pPr>
            <a:r>
              <a:rPr lang="en-US" sz="2000" dirty="0"/>
              <a:t>T</a:t>
            </a:r>
            <a:r>
              <a:rPr lang="en-US" sz="2000" dirty="0" smtClean="0"/>
              <a:t>ry to avoid saying “this is not an emergent issues” and instead do what is in the best interest of the patient </a:t>
            </a:r>
            <a:endParaRPr lang="en-US" sz="2000" dirty="0"/>
          </a:p>
          <a:p>
            <a:pPr lvl="1">
              <a:spcAft>
                <a:spcPts val="0"/>
              </a:spcAft>
            </a:pPr>
            <a:r>
              <a:rPr lang="en-US" sz="2400" dirty="0"/>
              <a:t>Did I do everything I could to expedite the care of this patient? </a:t>
            </a:r>
          </a:p>
          <a:p>
            <a:pPr lvl="3">
              <a:spcBef>
                <a:spcPts val="0"/>
              </a:spcBef>
            </a:pPr>
            <a:r>
              <a:rPr lang="en-US" sz="2000" dirty="0" smtClean="0"/>
              <a:t>Patients hate being in the ED any longer than they have to be</a:t>
            </a:r>
            <a:endParaRPr lang="en-US" sz="2000" dirty="0"/>
          </a:p>
          <a:p>
            <a:pPr lvl="1">
              <a:spcBef>
                <a:spcPts val="600"/>
              </a:spcBef>
              <a:spcAft>
                <a:spcPts val="0"/>
              </a:spcAft>
            </a:pPr>
            <a:r>
              <a:rPr lang="en-US" sz="2400" dirty="0"/>
              <a:t>Did I keep this patient/family informed of the plan during their stay and did they actually understand what I told them?  </a:t>
            </a:r>
          </a:p>
          <a:p>
            <a:pPr lvl="3">
              <a:spcBef>
                <a:spcPts val="0"/>
              </a:spcBef>
              <a:spcAft>
                <a:spcPts val="0"/>
              </a:spcAft>
            </a:pPr>
            <a:r>
              <a:rPr lang="en-US" sz="2000" dirty="0"/>
              <a:t>N</a:t>
            </a:r>
            <a:r>
              <a:rPr lang="en-US" sz="2000" dirty="0" smtClean="0"/>
              <a:t>ot </a:t>
            </a:r>
            <a:r>
              <a:rPr lang="en-US" sz="2000" dirty="0"/>
              <a:t>feeling adequately informed of the plan/expected timeframe is the biggest complaint of patients</a:t>
            </a:r>
          </a:p>
        </p:txBody>
      </p:sp>
    </p:spTree>
    <p:extLst>
      <p:ext uri="{BB962C8B-B14F-4D97-AF65-F5344CB8AC3E}">
        <p14:creationId xmlns:p14="http://schemas.microsoft.com/office/powerpoint/2010/main" val="3701009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78295"/>
            <a:ext cx="10353762" cy="970450"/>
          </a:xfrm>
        </p:spPr>
        <p:txBody>
          <a:bodyPr/>
          <a:lstStyle/>
          <a:p>
            <a:r>
              <a:rPr lang="en-US" dirty="0" smtClean="0"/>
              <a:t>Typical Patient </a:t>
            </a:r>
            <a:r>
              <a:rPr lang="en-US" dirty="0" smtClean="0"/>
              <a:t>Visit</a:t>
            </a:r>
            <a:endParaRPr lang="en-US" dirty="0"/>
          </a:p>
        </p:txBody>
      </p:sp>
      <p:sp>
        <p:nvSpPr>
          <p:cNvPr id="3" name="Content Placeholder 2"/>
          <p:cNvSpPr>
            <a:spLocks noGrp="1"/>
          </p:cNvSpPr>
          <p:nvPr>
            <p:ph idx="1"/>
          </p:nvPr>
        </p:nvSpPr>
        <p:spPr>
          <a:xfrm>
            <a:off x="913795" y="1248745"/>
            <a:ext cx="10353762" cy="5191812"/>
          </a:xfrm>
        </p:spPr>
        <p:txBody>
          <a:bodyPr>
            <a:normAutofit/>
          </a:bodyPr>
          <a:lstStyle/>
          <a:p>
            <a:r>
              <a:rPr lang="en-US" sz="2800" dirty="0" smtClean="0"/>
              <a:t>Many DH patients arrive via city bus which is important to consider prior to discharge late at night.</a:t>
            </a:r>
          </a:p>
          <a:p>
            <a:r>
              <a:rPr lang="en-US" sz="2800" dirty="0" smtClean="0"/>
              <a:t>Patients are briefly screened by a </a:t>
            </a:r>
            <a:r>
              <a:rPr lang="en-US" sz="2800" dirty="0" smtClean="0"/>
              <a:t>tech or nurse </a:t>
            </a:r>
            <a:r>
              <a:rPr lang="en-US" sz="2800" dirty="0" smtClean="0"/>
              <a:t>in the waiting room.</a:t>
            </a:r>
          </a:p>
          <a:p>
            <a:r>
              <a:rPr lang="en-US" sz="2800" dirty="0" smtClean="0"/>
              <a:t>They are then sent directly to </a:t>
            </a:r>
            <a:r>
              <a:rPr lang="en-US" sz="2800" dirty="0" smtClean="0"/>
              <a:t>a </a:t>
            </a:r>
            <a:r>
              <a:rPr lang="en-US" sz="2800" dirty="0" smtClean="0"/>
              <a:t>patient </a:t>
            </a:r>
            <a:r>
              <a:rPr lang="en-US" sz="2800" dirty="0" smtClean="0"/>
              <a:t>room (if space is available).</a:t>
            </a:r>
          </a:p>
          <a:p>
            <a:r>
              <a:rPr lang="en-US" sz="2800" dirty="0" smtClean="0"/>
              <a:t>If there are no open beds, a triage </a:t>
            </a:r>
            <a:r>
              <a:rPr lang="en-US" sz="2800" dirty="0"/>
              <a:t>nurses will complete the MSE (Medical Screening Exam) in the waiting </a:t>
            </a:r>
            <a:r>
              <a:rPr lang="en-US" sz="2800" dirty="0" smtClean="0"/>
              <a:t>room.</a:t>
            </a:r>
            <a:endParaRPr lang="en-US" sz="2800" dirty="0"/>
          </a:p>
          <a:p>
            <a:r>
              <a:rPr lang="en-US" sz="2800" dirty="0"/>
              <a:t>Patients in the waiting room are called back </a:t>
            </a:r>
            <a:r>
              <a:rPr lang="en-US" sz="2800" dirty="0" smtClean="0"/>
              <a:t>based </a:t>
            </a:r>
            <a:r>
              <a:rPr lang="en-US" sz="2800" dirty="0"/>
              <a:t>on acuity and time waiting.</a:t>
            </a:r>
          </a:p>
          <a:p>
            <a:endParaRPr lang="en-US" sz="2800" dirty="0" smtClean="0"/>
          </a:p>
        </p:txBody>
      </p:sp>
    </p:spTree>
    <p:extLst>
      <p:ext uri="{BB962C8B-B14F-4D97-AF65-F5344CB8AC3E}">
        <p14:creationId xmlns:p14="http://schemas.microsoft.com/office/powerpoint/2010/main" val="4142984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evaluation of the patient</a:t>
            </a:r>
            <a:endParaRPr lang="en-US" dirty="0"/>
          </a:p>
        </p:txBody>
      </p:sp>
      <p:sp>
        <p:nvSpPr>
          <p:cNvPr id="3" name="Content Placeholder 2"/>
          <p:cNvSpPr>
            <a:spLocks noGrp="1"/>
          </p:cNvSpPr>
          <p:nvPr>
            <p:ph idx="1"/>
          </p:nvPr>
        </p:nvSpPr>
        <p:spPr>
          <a:xfrm>
            <a:off x="357204" y="1580050"/>
            <a:ext cx="5831561" cy="4913515"/>
          </a:xfrm>
        </p:spPr>
        <p:txBody>
          <a:bodyPr>
            <a:normAutofit/>
          </a:bodyPr>
          <a:lstStyle/>
          <a:p>
            <a:r>
              <a:rPr lang="en-US" sz="2400" dirty="0"/>
              <a:t>At the time the patient gets to a room, you </a:t>
            </a:r>
            <a:r>
              <a:rPr lang="en-US" sz="2400" dirty="0" smtClean="0"/>
              <a:t>should </a:t>
            </a:r>
            <a:r>
              <a:rPr lang="en-US" sz="2400" dirty="0"/>
              <a:t>also enter the </a:t>
            </a:r>
            <a:r>
              <a:rPr lang="en-US" sz="2400" dirty="0" smtClean="0"/>
              <a:t>room if you are free, but please remain quiet and let nursing and/or registration complete their work UNINTERUPTED. </a:t>
            </a:r>
          </a:p>
          <a:p>
            <a:r>
              <a:rPr lang="en-US" sz="2400" dirty="0" smtClean="0"/>
              <a:t>Be sure to introduce yourself when you walk in the room and explain that you are going to let the nurse finish their MSE before asking more questions.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350" y="1743706"/>
            <a:ext cx="5589859" cy="4192394"/>
          </a:xfrm>
          <a:prstGeom prst="rect">
            <a:avLst/>
          </a:prstGeom>
        </p:spPr>
      </p:pic>
    </p:spTree>
    <p:extLst>
      <p:ext uri="{BB962C8B-B14F-4D97-AF65-F5344CB8AC3E}">
        <p14:creationId xmlns:p14="http://schemas.microsoft.com/office/powerpoint/2010/main" val="23054172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TC104033929[[fn=Slate]]</Template>
  <TotalTime>8509</TotalTime>
  <Words>5107</Words>
  <Application>Microsoft Office PowerPoint</Application>
  <PresentationFormat>Custom</PresentationFormat>
  <Paragraphs>318</Paragraphs>
  <Slides>53</Slides>
  <Notes>10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Slate</vt:lpstr>
      <vt:lpstr>Denver Health Pediatric Emergency Department and Urgent Care Resident Orientation</vt:lpstr>
      <vt:lpstr>Welcome</vt:lpstr>
      <vt:lpstr>Welcome</vt:lpstr>
      <vt:lpstr>Pediatric Emergency Department and Urgent Care Demographics</vt:lpstr>
      <vt:lpstr>Pediatric Emergency Department and Urgent Care Demographics</vt:lpstr>
      <vt:lpstr>Goals of Resident Experience in the Pediatric Emergency Department and Urgent Care</vt:lpstr>
      <vt:lpstr>Optimizing the Patient’s Experience</vt:lpstr>
      <vt:lpstr>Typical Patient Visit</vt:lpstr>
      <vt:lpstr>Physician evaluation of the patient</vt:lpstr>
      <vt:lpstr>EMS Patents</vt:lpstr>
      <vt:lpstr>Guidelines for Signing up for Patients</vt:lpstr>
      <vt:lpstr>Guidelines for Signing up for Patients</vt:lpstr>
      <vt:lpstr>Physician evaluation of the patient</vt:lpstr>
      <vt:lpstr>Key Components of the Resident Note</vt:lpstr>
      <vt:lpstr>Key Components of the Resident Note</vt:lpstr>
      <vt:lpstr>Interpretation Services</vt:lpstr>
      <vt:lpstr>MSE</vt:lpstr>
      <vt:lpstr>Nursing Roles</vt:lpstr>
      <vt:lpstr>Registration</vt:lpstr>
      <vt:lpstr>Staffing the Patient</vt:lpstr>
      <vt:lpstr>Staffing the Patient</vt:lpstr>
      <vt:lpstr>Staffing the Patient</vt:lpstr>
      <vt:lpstr>PowerPoint Presentation</vt:lpstr>
      <vt:lpstr>Physician Completed Orders</vt:lpstr>
      <vt:lpstr>Tech Completed Orders</vt:lpstr>
      <vt:lpstr>Calling Consultants</vt:lpstr>
      <vt:lpstr>Procedures</vt:lpstr>
      <vt:lpstr>PowerPoint Presentation</vt:lpstr>
      <vt:lpstr>Goals When Using Comfort Holds</vt:lpstr>
      <vt:lpstr>Advantages</vt:lpstr>
      <vt:lpstr>Research Support for Comfort Holds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LIFE TIPS</vt:lpstr>
      <vt:lpstr>Patient Updates/Tips for Communication</vt:lpstr>
      <vt:lpstr>Patient Updates/Tips for Communication</vt:lpstr>
      <vt:lpstr>Discharges</vt:lpstr>
      <vt:lpstr>Discharges</vt:lpstr>
      <vt:lpstr>Guide to Writing Good Return Precautions</vt:lpstr>
      <vt:lpstr>Follow Up</vt:lpstr>
      <vt:lpstr>Teaching</vt:lpstr>
      <vt:lpstr>Teaching</vt:lpstr>
      <vt:lpstr>Sign-out</vt:lpstr>
      <vt:lpstr>General Tips for Success in Interacting with Nursing</vt:lpstr>
      <vt:lpstr>General Tips for Success</vt:lpstr>
      <vt:lpstr>Efficiency Tips From Attendings</vt:lpstr>
      <vt:lpstr>Efficiency Tips From Attendings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DECC Resident Orientation</dc:title>
  <dc:creator>Matt Rustici</dc:creator>
  <cp:lastModifiedBy>Roosevelt, Genie MD</cp:lastModifiedBy>
  <cp:revision>162</cp:revision>
  <cp:lastPrinted>2014-06-23T12:15:11Z</cp:lastPrinted>
  <dcterms:created xsi:type="dcterms:W3CDTF">2014-06-06T20:12:25Z</dcterms:created>
  <dcterms:modified xsi:type="dcterms:W3CDTF">2017-03-29T20:18:08Z</dcterms:modified>
</cp:coreProperties>
</file>